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63" r:id="rId3"/>
    <p:sldId id="264" r:id="rId4"/>
    <p:sldId id="267" r:id="rId5"/>
    <p:sldId id="280" r:id="rId6"/>
    <p:sldId id="281" r:id="rId7"/>
    <p:sldId id="282" r:id="rId8"/>
    <p:sldId id="271" r:id="rId9"/>
    <p:sldId id="259" r:id="rId10"/>
    <p:sldId id="268" r:id="rId11"/>
    <p:sldId id="283" r:id="rId12"/>
    <p:sldId id="284" r:id="rId13"/>
    <p:sldId id="265" r:id="rId14"/>
    <p:sldId id="269" r:id="rId15"/>
    <p:sldId id="266" r:id="rId16"/>
    <p:sldId id="285" r:id="rId17"/>
    <p:sldId id="286" r:id="rId18"/>
    <p:sldId id="287" r:id="rId19"/>
    <p:sldId id="288" r:id="rId20"/>
    <p:sldId id="25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C2CC"/>
    <a:srgbClr val="4EBBF6"/>
    <a:srgbClr val="57C5FA"/>
    <a:srgbClr val="F16D69"/>
    <a:srgbClr val="F3AA3B"/>
    <a:srgbClr val="138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4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F086F-99FC-4A0D-AC5D-1388508632A3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8F1D7-A9E4-4884-865E-EE2477B8D0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8.jpeg"/><Relationship Id="rId18" Type="http://schemas.openxmlformats.org/officeDocument/2006/relationships/image" Target="../media/image1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2.jpeg"/><Relationship Id="rId2" Type="http://schemas.openxmlformats.org/officeDocument/2006/relationships/tags" Target="../tags/tag13.xml"/><Relationship Id="rId16" Type="http://schemas.openxmlformats.org/officeDocument/2006/relationships/image" Target="../media/image21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image" Target="../media/image20.jpeg"/><Relationship Id="rId10" Type="http://schemas.openxmlformats.org/officeDocument/2006/relationships/tags" Target="../tags/tag21.xml"/><Relationship Id="rId19" Type="http://schemas.openxmlformats.org/officeDocument/2006/relationships/image" Target="../media/image2.jpe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9.jpe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slide" Target="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.xml"/><Relationship Id="rId7" Type="http://schemas.openxmlformats.org/officeDocument/2006/relationships/slide" Target="slide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33"/>
          <p:cNvSpPr/>
          <p:nvPr/>
        </p:nvSpPr>
        <p:spPr>
          <a:xfrm rot="2904845">
            <a:off x="7348855" y="214630"/>
            <a:ext cx="215265" cy="7147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EBBF6">
                  <a:alpha val="0"/>
                </a:srgbClr>
              </a:gs>
              <a:gs pos="100000">
                <a:srgbClr val="1380D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 rot="2904845">
            <a:off x="5780405" y="-615315"/>
            <a:ext cx="822960" cy="87236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EBBF6">
                  <a:alpha val="0"/>
                </a:srgbClr>
              </a:gs>
              <a:gs pos="100000">
                <a:srgbClr val="1380DB">
                  <a:alpha val="3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 rot="2904845">
            <a:off x="6724015" y="-647700"/>
            <a:ext cx="438785" cy="83375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EBBF6">
                  <a:alpha val="0"/>
                </a:srgbClr>
              </a:gs>
              <a:gs pos="100000">
                <a:srgbClr val="1380D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 rot="2904845">
            <a:off x="6162138" y="2426594"/>
            <a:ext cx="822729" cy="46066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EBBF6">
                  <a:alpha val="0"/>
                </a:srgbClr>
              </a:gs>
              <a:gs pos="100000">
                <a:srgbClr val="1380DB">
                  <a:alpha val="3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 rot="19063579">
            <a:off x="4906749" y="4613656"/>
            <a:ext cx="2016000" cy="355745"/>
          </a:xfrm>
          <a:prstGeom prst="rect">
            <a:avLst/>
          </a:prstGeom>
          <a:gradFill flip="none" rotWithShape="1">
            <a:gsLst>
              <a:gs pos="0">
                <a:srgbClr val="57C5FA"/>
              </a:gs>
              <a:gs pos="100000">
                <a:srgbClr val="1380D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 rot="19063579">
            <a:off x="3506342" y="4914113"/>
            <a:ext cx="3171423" cy="45719"/>
          </a:xfrm>
          <a:prstGeom prst="rect">
            <a:avLst/>
          </a:prstGeom>
          <a:gradFill flip="none" rotWithShape="1">
            <a:gsLst>
              <a:gs pos="0">
                <a:srgbClr val="57C5FA"/>
              </a:gs>
              <a:gs pos="100000">
                <a:srgbClr val="1380D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679013" y="1945972"/>
            <a:ext cx="9074150" cy="3811567"/>
            <a:chOff x="3382" y="3446"/>
            <a:chExt cx="12813" cy="4937"/>
          </a:xfrm>
        </p:grpSpPr>
        <p:sp>
          <p:nvSpPr>
            <p:cNvPr id="39" name="矩形 38"/>
            <p:cNvSpPr/>
            <p:nvPr/>
          </p:nvSpPr>
          <p:spPr>
            <a:xfrm>
              <a:off x="3382" y="5264"/>
              <a:ext cx="12813" cy="3119"/>
            </a:xfrm>
            <a:prstGeom prst="rect">
              <a:avLst/>
            </a:prstGeom>
            <a:solidFill>
              <a:schemeClr val="bg1"/>
            </a:solidFill>
            <a:ln>
              <a:gradFill flip="none" rotWithShape="1">
                <a:gsLst>
                  <a:gs pos="0">
                    <a:srgbClr val="57C5FA"/>
                  </a:gs>
                  <a:gs pos="100000">
                    <a:srgbClr val="1380DB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3384" y="3446"/>
              <a:ext cx="12810" cy="1916"/>
            </a:xfrm>
            <a:custGeom>
              <a:avLst/>
              <a:gdLst>
                <a:gd name="connsiteX0" fmla="*/ 244888 w 8134350"/>
                <a:gd name="connsiteY0" fmla="*/ 0 h 1216800"/>
                <a:gd name="connsiteX1" fmla="*/ 7889462 w 8134350"/>
                <a:gd name="connsiteY1" fmla="*/ 0 h 1216800"/>
                <a:gd name="connsiteX2" fmla="*/ 8134350 w 8134350"/>
                <a:gd name="connsiteY2" fmla="*/ 244888 h 1216800"/>
                <a:gd name="connsiteX3" fmla="*/ 8134350 w 8134350"/>
                <a:gd name="connsiteY3" fmla="*/ 1216800 h 1216800"/>
                <a:gd name="connsiteX4" fmla="*/ 0 w 8134350"/>
                <a:gd name="connsiteY4" fmla="*/ 1216800 h 1216800"/>
                <a:gd name="connsiteX5" fmla="*/ 0 w 8134350"/>
                <a:gd name="connsiteY5" fmla="*/ 244888 h 1216800"/>
                <a:gd name="connsiteX6" fmla="*/ 244888 w 8134350"/>
                <a:gd name="connsiteY6" fmla="*/ 0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34350" h="1216800">
                  <a:moveTo>
                    <a:pt x="244888" y="0"/>
                  </a:moveTo>
                  <a:lnTo>
                    <a:pt x="7889462" y="0"/>
                  </a:lnTo>
                  <a:cubicBezTo>
                    <a:pt x="8024710" y="0"/>
                    <a:pt x="8134350" y="109640"/>
                    <a:pt x="8134350" y="244888"/>
                  </a:cubicBezTo>
                  <a:lnTo>
                    <a:pt x="8134350" y="1216800"/>
                  </a:lnTo>
                  <a:lnTo>
                    <a:pt x="0" y="1216800"/>
                  </a:lnTo>
                  <a:lnTo>
                    <a:pt x="0" y="244888"/>
                  </a:lnTo>
                  <a:cubicBezTo>
                    <a:pt x="0" y="109640"/>
                    <a:pt x="109640" y="0"/>
                    <a:pt x="244888" y="0"/>
                  </a:cubicBezTo>
                  <a:close/>
                </a:path>
              </a:pathLst>
            </a:custGeom>
            <a:gradFill>
              <a:gsLst>
                <a:gs pos="0">
                  <a:srgbClr val="57C5FA"/>
                </a:gs>
                <a:gs pos="100000">
                  <a:srgbClr val="1380DB"/>
                </a:gs>
              </a:gsLst>
              <a:lin ang="0" scaled="1"/>
            </a:gradFill>
            <a:ln>
              <a:gradFill flip="none" rotWithShape="1">
                <a:gsLst>
                  <a:gs pos="0">
                    <a:srgbClr val="4EBBF6"/>
                  </a:gs>
                  <a:gs pos="100000">
                    <a:srgbClr val="1380DB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-1362075" y="-962025"/>
            <a:ext cx="3629026" cy="3629026"/>
          </a:xfrm>
          <a:prstGeom prst="ellipse">
            <a:avLst/>
          </a:prstGeom>
          <a:gradFill>
            <a:gsLst>
              <a:gs pos="0">
                <a:srgbClr val="57C5FA">
                  <a:alpha val="16000"/>
                </a:srgbClr>
              </a:gs>
              <a:gs pos="100000">
                <a:srgbClr val="1380DB">
                  <a:alpha val="2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1282362" y="2105025"/>
            <a:ext cx="1819275" cy="1819275"/>
          </a:xfrm>
          <a:prstGeom prst="ellipse">
            <a:avLst/>
          </a:prstGeom>
          <a:gradFill>
            <a:gsLst>
              <a:gs pos="0">
                <a:srgbClr val="F3AA3B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52438" y="6250781"/>
            <a:ext cx="1214438" cy="1214438"/>
          </a:xfrm>
          <a:prstGeom prst="ellipse">
            <a:avLst/>
          </a:prstGeom>
          <a:gradFill>
            <a:gsLst>
              <a:gs pos="0">
                <a:srgbClr val="F16D69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617980" y="2384425"/>
            <a:ext cx="96012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Microsoft JhengHei Light" pitchFamily="2" charset="-122"/>
              </a:rPr>
              <a:t>会展融合发展，共创大湾区美好未来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200440" y="453299"/>
            <a:ext cx="2080260" cy="1785229"/>
            <a:chOff x="6906" y="938"/>
            <a:chExt cx="3276" cy="2811"/>
          </a:xfrm>
        </p:grpSpPr>
        <p:sp>
          <p:nvSpPr>
            <p:cNvPr id="38" name="椭圆 37"/>
            <p:cNvSpPr/>
            <p:nvPr/>
          </p:nvSpPr>
          <p:spPr>
            <a:xfrm>
              <a:off x="7080" y="938"/>
              <a:ext cx="2811" cy="2811"/>
            </a:xfrm>
            <a:prstGeom prst="ellipse">
              <a:avLst/>
            </a:prstGeom>
            <a:gradFill>
              <a:gsLst>
                <a:gs pos="0">
                  <a:srgbClr val="57C5FA"/>
                </a:gs>
                <a:gs pos="100000">
                  <a:srgbClr val="1380D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6906" y="1039"/>
              <a:ext cx="3276" cy="2609"/>
              <a:chOff x="7326" y="762"/>
              <a:chExt cx="3778" cy="2975"/>
            </a:xfrm>
          </p:grpSpPr>
          <p:sp>
            <p:nvSpPr>
              <p:cNvPr id="9" name="椭圆 43"/>
              <p:cNvSpPr/>
              <p:nvPr/>
            </p:nvSpPr>
            <p:spPr>
              <a:xfrm>
                <a:off x="765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12" name="图片 11" descr="协会logo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26" y="892"/>
                <a:ext cx="3778" cy="2465"/>
              </a:xfrm>
              <a:prstGeom prst="rect">
                <a:avLst/>
              </a:prstGeom>
            </p:spPr>
          </p:pic>
        </p:grpSp>
      </p:grpSp>
      <p:grpSp>
        <p:nvGrpSpPr>
          <p:cNvPr id="15" name="组合 14"/>
          <p:cNvGrpSpPr/>
          <p:nvPr/>
        </p:nvGrpSpPr>
        <p:grpSpPr>
          <a:xfrm>
            <a:off x="6539976" y="511719"/>
            <a:ext cx="1785229" cy="1785229"/>
            <a:chOff x="8947" y="747"/>
            <a:chExt cx="2811" cy="2811"/>
          </a:xfrm>
        </p:grpSpPr>
        <p:sp>
          <p:nvSpPr>
            <p:cNvPr id="3" name="椭圆 2"/>
            <p:cNvSpPr/>
            <p:nvPr/>
          </p:nvSpPr>
          <p:spPr>
            <a:xfrm>
              <a:off x="8947" y="747"/>
              <a:ext cx="2811" cy="2811"/>
            </a:xfrm>
            <a:prstGeom prst="ellipse">
              <a:avLst/>
            </a:prstGeom>
            <a:gradFill>
              <a:gsLst>
                <a:gs pos="0">
                  <a:srgbClr val="57C5FA"/>
                </a:gs>
                <a:gs pos="100000">
                  <a:srgbClr val="1380D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032" y="833"/>
              <a:ext cx="2653" cy="2653"/>
              <a:chOff x="6787" y="682"/>
              <a:chExt cx="3174" cy="3172"/>
            </a:xfrm>
          </p:grpSpPr>
          <p:sp>
            <p:nvSpPr>
              <p:cNvPr id="3080" name="椭圆 43"/>
              <p:cNvSpPr/>
              <p:nvPr/>
            </p:nvSpPr>
            <p:spPr>
              <a:xfrm>
                <a:off x="6787" y="682"/>
                <a:ext cx="3174" cy="3172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r>
                  <a:rPr lang="en-US" altLang="x-none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rPr>
                  <a:t>Logo</a:t>
                </a:r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13" name="图片 12" descr="泛珠三角城市会展联盟logo"/>
              <p:cNvPicPr>
                <a:picLocks noChangeAspect="1"/>
              </p:cNvPicPr>
              <p:nvPr/>
            </p:nvPicPr>
            <p:blipFill>
              <a:blip r:embed="rId3"/>
              <a:srcRect l="14762" t="17978" r="16429" b="18220"/>
              <a:stretch>
                <a:fillRect/>
              </a:stretch>
            </p:blipFill>
            <p:spPr>
              <a:xfrm>
                <a:off x="7256" y="1209"/>
                <a:ext cx="2312" cy="2101"/>
              </a:xfrm>
              <a:prstGeom prst="rect">
                <a:avLst/>
              </a:prstGeom>
            </p:spPr>
          </p:pic>
        </p:grpSp>
      </p:grpSp>
      <p:sp>
        <p:nvSpPr>
          <p:cNvPr id="17" name="文本框 16"/>
          <p:cNvSpPr txBox="1"/>
          <p:nvPr/>
        </p:nvSpPr>
        <p:spPr>
          <a:xfrm>
            <a:off x="3903345" y="3992245"/>
            <a:ext cx="47034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sym typeface="+mn-ea"/>
              </a:rPr>
              <a:t>泛珠三角城市会展联盟主席</a:t>
            </a:r>
          </a:p>
          <a:p>
            <a:pPr algn="ctr"/>
            <a:r>
              <a:rPr lang="zh-CN" altLang="en-US" sz="2400" b="1">
                <a:solidFill>
                  <a:schemeClr val="tx1"/>
                </a:solidFill>
                <a:sym typeface="+mn-ea"/>
              </a:rPr>
              <a:t>广州市会展业行业协会会长           李霞辉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 </a:t>
            </a: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29"/>
          <p:cNvSpPr/>
          <p:nvPr/>
        </p:nvSpPr>
        <p:spPr>
          <a:xfrm rot="9793862">
            <a:off x="8023726" y="69382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962275" y="548023"/>
            <a:ext cx="85737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会展与产业发展融合</a:t>
            </a:r>
            <a:r>
              <a:rPr lang="en-US" altLang="zh-CN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,</a:t>
            </a:r>
            <a:r>
              <a:rPr lang="zh-CN" altLang="en-US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让大湾区经济更活跃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-24765" y="44450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3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pic>
        <p:nvPicPr>
          <p:cNvPr id="6" name="图片 5" descr="tim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1405" y="2505710"/>
            <a:ext cx="1995170" cy="21310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58315" y="1518920"/>
            <a:ext cx="18338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展览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324850" y="1497330"/>
            <a:ext cx="18338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会议</a:t>
            </a:r>
          </a:p>
        </p:txBody>
      </p:sp>
      <p:pic>
        <p:nvPicPr>
          <p:cNvPr id="12" name="图片 11" descr="timg (8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2331720"/>
            <a:ext cx="2395220" cy="845820"/>
          </a:xfrm>
          <a:prstGeom prst="rect">
            <a:avLst/>
          </a:prstGeom>
        </p:spPr>
      </p:pic>
      <p:pic>
        <p:nvPicPr>
          <p:cNvPr id="13" name="图片 12" descr="u=4038694747,72714348&amp;fm=23&amp;gp=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965" y="3472815"/>
            <a:ext cx="2414270" cy="948690"/>
          </a:xfrm>
          <a:prstGeom prst="rect">
            <a:avLst/>
          </a:prstGeom>
        </p:spPr>
      </p:pic>
      <p:pic>
        <p:nvPicPr>
          <p:cNvPr id="14" name="图片 13" descr="wKgAKVZvz6qIKdpgAAAAPDuGBKwAAAAcAH0P84AAABU8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170" y="2037080"/>
            <a:ext cx="2917190" cy="1435735"/>
          </a:xfrm>
          <a:prstGeom prst="rect">
            <a:avLst/>
          </a:prstGeom>
        </p:spPr>
      </p:pic>
      <p:pic>
        <p:nvPicPr>
          <p:cNvPr id="60" name="图片 59" descr="timg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90" y="4745990"/>
            <a:ext cx="3249930" cy="82359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886575" y="2019300"/>
            <a:ext cx="1876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0000FF"/>
                </a:solidFill>
              </a:rPr>
              <a:t>2017</a:t>
            </a:r>
          </a:p>
          <a:p>
            <a:pPr algn="ctr"/>
            <a:r>
              <a:rPr lang="zh-CN" altLang="en-US" b="1">
                <a:solidFill>
                  <a:srgbClr val="0000FF"/>
                </a:solidFill>
              </a:rPr>
              <a:t>世界财富论坛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8763000" y="3177540"/>
            <a:ext cx="1775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0000FF"/>
                </a:solidFill>
              </a:rPr>
              <a:t>2018</a:t>
            </a:r>
          </a:p>
          <a:p>
            <a:pPr algn="ctr"/>
            <a:r>
              <a:rPr lang="zh-CN" altLang="en-US" b="1">
                <a:solidFill>
                  <a:srgbClr val="0000FF"/>
                </a:solidFill>
              </a:rPr>
              <a:t>世界航线大会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990080" y="4353560"/>
            <a:ext cx="1670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0000FF"/>
                </a:solidFill>
              </a:rPr>
              <a:t>2019</a:t>
            </a:r>
          </a:p>
          <a:p>
            <a:pPr algn="ctr"/>
            <a:r>
              <a:rPr lang="zh-CN" altLang="en-US" b="1">
                <a:solidFill>
                  <a:srgbClr val="0000FF"/>
                </a:solidFill>
              </a:rPr>
              <a:t>世界港口大会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8578215" y="2148840"/>
            <a:ext cx="172720" cy="3243580"/>
            <a:chOff x="14425" y="3541"/>
            <a:chExt cx="272" cy="5108"/>
          </a:xfrm>
        </p:grpSpPr>
        <p:cxnSp>
          <p:nvCxnSpPr>
            <p:cNvPr id="41" name="直接箭头连接符 40"/>
            <p:cNvCxnSpPr/>
            <p:nvPr/>
          </p:nvCxnSpPr>
          <p:spPr>
            <a:xfrm>
              <a:off x="14554" y="3541"/>
              <a:ext cx="0" cy="510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/>
            <p:cNvSpPr/>
            <p:nvPr/>
          </p:nvSpPr>
          <p:spPr>
            <a:xfrm>
              <a:off x="14425" y="3938"/>
              <a:ext cx="258" cy="24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14439" y="5454"/>
              <a:ext cx="258" cy="24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14425" y="7459"/>
              <a:ext cx="258" cy="24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4" name="曲线箭头"/>
          <p:cNvSpPr/>
          <p:nvPr/>
        </p:nvSpPr>
        <p:spPr>
          <a:xfrm rot="20580000">
            <a:off x="7966710" y="4032885"/>
            <a:ext cx="3813175" cy="1950085"/>
          </a:xfrm>
          <a:custGeom>
            <a:avLst/>
            <a:gdLst>
              <a:gd name="connsiteX0" fmla="*/ 1720704 w 1721074"/>
              <a:gd name="connsiteY0" fmla="*/ 0 h 1180530"/>
              <a:gd name="connsiteX1" fmla="*/ 1721074 w 1721074"/>
              <a:gd name="connsiteY1" fmla="*/ 328961 h 1180530"/>
              <a:gd name="connsiteX2" fmla="*/ 1609393 w 1721074"/>
              <a:gd name="connsiteY2" fmla="*/ 253106 h 1180530"/>
              <a:gd name="connsiteX3" fmla="*/ 1153934 w 1721074"/>
              <a:gd name="connsiteY3" fmla="*/ 933995 h 1180530"/>
              <a:gd name="connsiteX4" fmla="*/ 899597 w 1721074"/>
              <a:gd name="connsiteY4" fmla="*/ 519521 h 1180530"/>
              <a:gd name="connsiteX5" fmla="*/ 532223 w 1721074"/>
              <a:gd name="connsiteY5" fmla="*/ 1009354 h 1180530"/>
              <a:gd name="connsiteX6" fmla="*/ 292016 w 1721074"/>
              <a:gd name="connsiteY6" fmla="*/ 792697 h 1180530"/>
              <a:gd name="connsiteX7" fmla="*/ 0 w 1721074"/>
              <a:gd name="connsiteY7" fmla="*/ 1180530 h 1180530"/>
              <a:gd name="connsiteX8" fmla="*/ 0 w 1721074"/>
              <a:gd name="connsiteY8" fmla="*/ 996382 h 1180530"/>
              <a:gd name="connsiteX9" fmla="*/ 277886 w 1721074"/>
              <a:gd name="connsiteY9" fmla="*/ 613720 h 1180530"/>
              <a:gd name="connsiteX10" fmla="*/ 503963 w 1721074"/>
              <a:gd name="connsiteY10" fmla="*/ 839796 h 1180530"/>
              <a:gd name="connsiteX11" fmla="*/ 923147 w 1721074"/>
              <a:gd name="connsiteY11" fmla="*/ 316994 h 1180530"/>
              <a:gd name="connsiteX12" fmla="*/ 1158644 w 1721074"/>
              <a:gd name="connsiteY12" fmla="*/ 731468 h 1180530"/>
              <a:gd name="connsiteX13" fmla="*/ 1529274 w 1721074"/>
              <a:gd name="connsiteY13" fmla="*/ 198688 h 1180530"/>
              <a:gd name="connsiteX14" fmla="*/ 1414772 w 1721074"/>
              <a:gd name="connsiteY14" fmla="*/ 120917 h 11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21074" h="1180530">
                <a:moveTo>
                  <a:pt x="1720704" y="0"/>
                </a:moveTo>
                <a:lnTo>
                  <a:pt x="1721074" y="328961"/>
                </a:lnTo>
                <a:lnTo>
                  <a:pt x="1609393" y="253106"/>
                </a:lnTo>
                <a:lnTo>
                  <a:pt x="1153934" y="933995"/>
                </a:lnTo>
                <a:lnTo>
                  <a:pt x="899597" y="519521"/>
                </a:lnTo>
                <a:lnTo>
                  <a:pt x="532223" y="1009354"/>
                </a:lnTo>
                <a:lnTo>
                  <a:pt x="292016" y="792697"/>
                </a:lnTo>
                <a:lnTo>
                  <a:pt x="0" y="1180530"/>
                </a:lnTo>
                <a:lnTo>
                  <a:pt x="0" y="996382"/>
                </a:lnTo>
                <a:lnTo>
                  <a:pt x="277886" y="613720"/>
                </a:lnTo>
                <a:lnTo>
                  <a:pt x="503963" y="839796"/>
                </a:lnTo>
                <a:lnTo>
                  <a:pt x="923147" y="316994"/>
                </a:lnTo>
                <a:lnTo>
                  <a:pt x="1158644" y="731468"/>
                </a:lnTo>
                <a:lnTo>
                  <a:pt x="1529274" y="198688"/>
                </a:lnTo>
                <a:lnTo>
                  <a:pt x="1414772" y="1209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2" name="加号"/>
          <p:cNvSpPr/>
          <p:nvPr/>
        </p:nvSpPr>
        <p:spPr>
          <a:xfrm>
            <a:off x="5603875" y="1497330"/>
            <a:ext cx="598805" cy="626745"/>
          </a:xfrm>
          <a:prstGeom prst="mathPlus">
            <a:avLst>
              <a:gd name="adj1" fmla="val 92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465945" y="5704840"/>
            <a:ext cx="3994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扩大宣传、</a:t>
            </a:r>
          </a:p>
          <a:p>
            <a:r>
              <a:rPr lang="zh-CN" altLang="en-US" sz="2800" b="1"/>
              <a:t>吸引企业落户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  <p:bldP spid="31" grpId="0"/>
      <p:bldP spid="32" grpId="0"/>
      <p:bldP spid="134" grpId="0" animBg="1"/>
      <p:bldP spid="252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019163" y="63417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椭圆 29"/>
          <p:cNvSpPr/>
          <p:nvPr/>
        </p:nvSpPr>
        <p:spPr>
          <a:xfrm rot="9793862">
            <a:off x="8023726" y="69382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962275" y="548023"/>
            <a:ext cx="85737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会展与产业发展融合</a:t>
            </a:r>
            <a:r>
              <a:rPr lang="en-US" altLang="zh-CN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,</a:t>
            </a:r>
            <a:r>
              <a:rPr lang="zh-CN" altLang="en-US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让大湾区经济更活跃</a:t>
            </a:r>
          </a:p>
        </p:txBody>
      </p:sp>
      <p:pic>
        <p:nvPicPr>
          <p:cNvPr id="2" name="图片 1" descr="timg (12)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BFF">
                  <a:alpha val="100000"/>
                </a:srgbClr>
              </a:clrFrom>
              <a:clrTo>
                <a:srgbClr val="FFFB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5715" y="2187575"/>
            <a:ext cx="1155065" cy="659130"/>
          </a:xfrm>
          <a:prstGeom prst="rect">
            <a:avLst/>
          </a:prstGeom>
        </p:spPr>
      </p:pic>
      <p:pic>
        <p:nvPicPr>
          <p:cNvPr id="3" name="图片 2" descr="u=2459837631,2934867780&amp;fm=23&amp;gp=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3700" y="2771140"/>
            <a:ext cx="2298700" cy="935990"/>
          </a:xfrm>
          <a:prstGeom prst="rect">
            <a:avLst/>
          </a:prstGeom>
        </p:spPr>
      </p:pic>
      <p:pic>
        <p:nvPicPr>
          <p:cNvPr id="5" name="图片 4" descr="timg (10)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386" t="16188" r="25816" b="15106"/>
          <a:stretch>
            <a:fillRect/>
          </a:stretch>
        </p:blipFill>
        <p:spPr>
          <a:xfrm>
            <a:off x="1663700" y="1856740"/>
            <a:ext cx="1028065" cy="1048385"/>
          </a:xfrm>
          <a:prstGeom prst="rect">
            <a:avLst/>
          </a:prstGeom>
        </p:spPr>
      </p:pic>
      <p:sp>
        <p:nvSpPr>
          <p:cNvPr id="17" name="定位"/>
          <p:cNvSpPr/>
          <p:nvPr/>
        </p:nvSpPr>
        <p:spPr>
          <a:xfrm>
            <a:off x="1818640" y="4413885"/>
            <a:ext cx="213995" cy="40322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定位"/>
          <p:cNvSpPr/>
          <p:nvPr/>
        </p:nvSpPr>
        <p:spPr>
          <a:xfrm>
            <a:off x="7728585" y="4413885"/>
            <a:ext cx="213995" cy="40322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定位"/>
          <p:cNvSpPr/>
          <p:nvPr/>
        </p:nvSpPr>
        <p:spPr>
          <a:xfrm>
            <a:off x="5071110" y="4413885"/>
            <a:ext cx="213995" cy="40322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9" name="图片 18" descr="timg (15)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5525" y="2059305"/>
            <a:ext cx="1642110" cy="1642110"/>
          </a:xfrm>
          <a:prstGeom prst="rect">
            <a:avLst/>
          </a:prstGeom>
        </p:spPr>
      </p:pic>
      <p:pic>
        <p:nvPicPr>
          <p:cNvPr id="39" name="图片 38" descr="timg (16)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4040" y="2534920"/>
            <a:ext cx="2268220" cy="690880"/>
          </a:xfrm>
          <a:prstGeom prst="rect">
            <a:avLst/>
          </a:prstGeom>
        </p:spPr>
      </p:pic>
      <p:sp>
        <p:nvSpPr>
          <p:cNvPr id="36" name="MH_Other_1"/>
          <p:cNvSpPr/>
          <p:nvPr>
            <p:custDataLst>
              <p:tags r:id="rId1"/>
            </p:custDataLst>
          </p:nvPr>
        </p:nvSpPr>
        <p:spPr>
          <a:xfrm>
            <a:off x="2080260" y="3707130"/>
            <a:ext cx="8006080" cy="757555"/>
          </a:xfrm>
          <a:prstGeom prst="rightArrow">
            <a:avLst>
              <a:gd name="adj1" fmla="val 53492"/>
              <a:gd name="adj2" fmla="val 8253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ym typeface="Arial" panose="020B0604020202020204" pitchFamily="34" charset="0"/>
            </a:endParaRPr>
          </a:p>
        </p:txBody>
      </p:sp>
      <p:sp>
        <p:nvSpPr>
          <p:cNvPr id="37" name="MH_Other_5"/>
          <p:cNvSpPr/>
          <p:nvPr>
            <p:custDataLst>
              <p:tags r:id="rId2"/>
            </p:custDataLst>
          </p:nvPr>
        </p:nvSpPr>
        <p:spPr>
          <a:xfrm rot="16200000" flipV="1">
            <a:off x="2609850" y="1951990"/>
            <a:ext cx="1223645" cy="2282825"/>
          </a:xfrm>
          <a:prstGeom prst="bentArrow">
            <a:avLst>
              <a:gd name="adj1" fmla="val 9441"/>
              <a:gd name="adj2" fmla="val 12901"/>
              <a:gd name="adj3" fmla="val 16613"/>
              <a:gd name="adj4" fmla="val 401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ym typeface="Arial" panose="020B0604020202020204" pitchFamily="34" charset="0"/>
            </a:endParaRPr>
          </a:p>
        </p:txBody>
      </p:sp>
      <p:sp>
        <p:nvSpPr>
          <p:cNvPr id="38" name="MH_Other_6"/>
          <p:cNvSpPr/>
          <p:nvPr>
            <p:custDataLst>
              <p:tags r:id="rId3"/>
            </p:custDataLst>
          </p:nvPr>
        </p:nvSpPr>
        <p:spPr>
          <a:xfrm rot="16200000" flipV="1">
            <a:off x="5158105" y="1831340"/>
            <a:ext cx="1219835" cy="2520315"/>
          </a:xfrm>
          <a:prstGeom prst="bentArrow">
            <a:avLst>
              <a:gd name="adj1" fmla="val 9441"/>
              <a:gd name="adj2" fmla="val 12901"/>
              <a:gd name="adj3" fmla="val 16613"/>
              <a:gd name="adj4" fmla="val 40158"/>
            </a:avLst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ym typeface="Arial" panose="020B0604020202020204" pitchFamily="34" charset="0"/>
            </a:endParaRPr>
          </a:p>
        </p:txBody>
      </p:sp>
      <p:sp>
        <p:nvSpPr>
          <p:cNvPr id="40" name="MH_Other_7"/>
          <p:cNvSpPr/>
          <p:nvPr>
            <p:custDataLst>
              <p:tags r:id="rId4"/>
            </p:custDataLst>
          </p:nvPr>
        </p:nvSpPr>
        <p:spPr>
          <a:xfrm rot="16200000" flipV="1">
            <a:off x="7751445" y="1758315"/>
            <a:ext cx="1219835" cy="2667000"/>
          </a:xfrm>
          <a:prstGeom prst="bentArrow">
            <a:avLst>
              <a:gd name="adj1" fmla="val 9441"/>
              <a:gd name="adj2" fmla="val 12901"/>
              <a:gd name="adj3" fmla="val 16613"/>
              <a:gd name="adj4" fmla="val 40158"/>
            </a:avLst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ym typeface="Arial" panose="020B0604020202020204" pitchFamily="34" charset="0"/>
            </a:endParaRPr>
          </a:p>
        </p:txBody>
      </p:sp>
      <p:sp>
        <p:nvSpPr>
          <p:cNvPr id="41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38500" y="1901190"/>
            <a:ext cx="1931035" cy="51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chemeClr val="accent1"/>
                </a:solidFill>
                <a:latin typeface="+mn-lt"/>
                <a:ea typeface="+mn-ea"/>
                <a:sym typeface="Arial" panose="020B0604020202020204" pitchFamily="34" charset="0"/>
              </a:rPr>
              <a:t>2015</a:t>
            </a:r>
          </a:p>
        </p:txBody>
      </p:sp>
      <p:sp>
        <p:nvSpPr>
          <p:cNvPr id="42" name="MH_SubTitle_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97880" y="1901190"/>
            <a:ext cx="1929130" cy="51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chemeClr val="accent2"/>
                </a:solidFill>
                <a:latin typeface="+mn-lt"/>
                <a:ea typeface="+mn-ea"/>
                <a:sym typeface="Arial" panose="020B0604020202020204" pitchFamily="34" charset="0"/>
              </a:rPr>
              <a:t>2016</a:t>
            </a:r>
          </a:p>
        </p:txBody>
      </p:sp>
      <p:sp>
        <p:nvSpPr>
          <p:cNvPr id="43" name="MH_SubTitle_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01990" y="1957070"/>
            <a:ext cx="1929130" cy="51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sym typeface="Arial" panose="020B0604020202020204" pitchFamily="34" charset="0"/>
              </a:rPr>
              <a:t>2017</a:t>
            </a:r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2287905" y="4413885"/>
            <a:ext cx="1925320" cy="930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defPPr>
              <a:defRPr lang="zh-CN"/>
            </a:defPPr>
            <a:lvl1pPr defTabSz="912495">
              <a:lnSpc>
                <a:spcPct val="120000"/>
              </a:lnSpc>
              <a:spcBef>
                <a:spcPct val="20000"/>
              </a:spcBef>
              <a:defRPr sz="2000">
                <a:cs typeface="+mn-ea"/>
              </a:defRPr>
            </a:lvl1pPr>
          </a:lstStyle>
          <a:p>
            <a:r>
              <a:rPr lang="zh-CN" altLang="en-US" sz="1800" dirty="0">
                <a:cs typeface="+mn-cs"/>
              </a:rPr>
              <a:t>琶洲互联网集聚区</a:t>
            </a:r>
          </a:p>
        </p:txBody>
      </p:sp>
      <p:sp>
        <p:nvSpPr>
          <p:cNvPr id="45" name="文本框 44"/>
          <p:cNvSpPr txBox="1"/>
          <p:nvPr>
            <p:custDataLst>
              <p:tags r:id="rId9"/>
            </p:custDataLst>
          </p:nvPr>
        </p:nvSpPr>
        <p:spPr>
          <a:xfrm>
            <a:off x="5331460" y="4413885"/>
            <a:ext cx="1024890" cy="930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defPPr>
              <a:defRPr lang="zh-CN"/>
            </a:defPPr>
            <a:lvl1pPr defTabSz="912495">
              <a:lnSpc>
                <a:spcPct val="120000"/>
              </a:lnSpc>
              <a:spcBef>
                <a:spcPct val="20000"/>
              </a:spcBef>
              <a:defRPr sz="2000">
                <a:cs typeface="+mn-ea"/>
              </a:defRPr>
            </a:lvl1pPr>
          </a:lstStyle>
          <a:p>
            <a:pPr algn="ctr"/>
            <a:r>
              <a:rPr lang="zh-CN" altLang="en-US" sz="1800" dirty="0">
                <a:cs typeface="+mn-cs"/>
              </a:rPr>
              <a:t>增城</a:t>
            </a:r>
          </a:p>
        </p:txBody>
      </p:sp>
      <p:sp>
        <p:nvSpPr>
          <p:cNvPr id="46" name="文本框 45"/>
          <p:cNvSpPr txBox="1"/>
          <p:nvPr>
            <p:custDataLst>
              <p:tags r:id="rId10"/>
            </p:custDataLst>
          </p:nvPr>
        </p:nvSpPr>
        <p:spPr>
          <a:xfrm>
            <a:off x="7954010" y="4464685"/>
            <a:ext cx="815975" cy="930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defPPr>
              <a:defRPr lang="zh-CN"/>
            </a:defPPr>
            <a:lvl1pPr defTabSz="912495">
              <a:lnSpc>
                <a:spcPct val="120000"/>
              </a:lnSpc>
              <a:spcBef>
                <a:spcPct val="20000"/>
              </a:spcBef>
              <a:defRPr sz="2000">
                <a:cs typeface="+mn-ea"/>
              </a:defRPr>
            </a:lvl1pPr>
          </a:lstStyle>
          <a:p>
            <a:pPr algn="ctr"/>
            <a:r>
              <a:rPr lang="zh-CN" altLang="en-US" sz="1800" dirty="0">
                <a:cs typeface="+mn-cs"/>
              </a:rPr>
              <a:t>南沙</a:t>
            </a:r>
          </a:p>
        </p:txBody>
      </p:sp>
      <p:sp>
        <p:nvSpPr>
          <p:cNvPr id="47" name="文本框 46"/>
          <p:cNvSpPr txBox="1"/>
          <p:nvPr>
            <p:custDataLst>
              <p:tags r:id="rId11"/>
            </p:custDataLst>
          </p:nvPr>
        </p:nvSpPr>
        <p:spPr>
          <a:xfrm>
            <a:off x="4532630" y="3172460"/>
            <a:ext cx="2167890" cy="393065"/>
          </a:xfrm>
          <a:prstGeom prst="rect">
            <a:avLst/>
          </a:prstGeom>
          <a:noFill/>
        </p:spPr>
        <p:txBody>
          <a:bodyPr lIns="0" tIns="0" rIns="0" bIns="0">
            <a:normAutofit fontScale="80000"/>
          </a:bodyPr>
          <a:lstStyle>
            <a:defPPr>
              <a:defRPr lang="zh-CN"/>
            </a:defPPr>
            <a:lvl1pPr defTabSz="912495">
              <a:lnSpc>
                <a:spcPct val="120000"/>
              </a:lnSpc>
              <a:spcBef>
                <a:spcPct val="20000"/>
              </a:spcBef>
              <a:defRPr sz="2000">
                <a:cs typeface="+mn-ea"/>
              </a:defRPr>
            </a:lvl1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sz="1800" dirty="0">
                <a:cs typeface="+mn-cs"/>
              </a:rPr>
              <a:t>8K</a:t>
            </a:r>
            <a:r>
              <a:rPr lang="zh-CN" altLang="en-US" sz="1800" dirty="0">
                <a:cs typeface="+mn-cs"/>
              </a:rPr>
              <a:t>显示器全生态产业园</a:t>
            </a:r>
          </a:p>
        </p:txBody>
      </p:sp>
      <p:sp>
        <p:nvSpPr>
          <p:cNvPr id="48" name="圆角矩形 47"/>
          <p:cNvSpPr/>
          <p:nvPr/>
        </p:nvSpPr>
        <p:spPr>
          <a:xfrm>
            <a:off x="926340" y="486486"/>
            <a:ext cx="10879278" cy="5863513"/>
          </a:xfrm>
          <a:prstGeom prst="roundRect">
            <a:avLst>
              <a:gd name="adj" fmla="val 13612"/>
            </a:avLst>
          </a:prstGeom>
          <a:noFill/>
          <a:ln w="25400">
            <a:gradFill>
              <a:gsLst>
                <a:gs pos="0">
                  <a:srgbClr val="4EBBF6"/>
                </a:gs>
                <a:gs pos="100000">
                  <a:srgbClr val="1380D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-24765" y="44450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19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7" grpId="0" bldLvl="0" animBg="1"/>
      <p:bldP spid="18" grpId="0" bldLvl="0" animBg="1"/>
      <p:bldP spid="36" grpId="0" bldLvl="0" animBg="1"/>
      <p:bldP spid="37" grpId="0" bldLvl="0" animBg="1"/>
      <p:bldP spid="38" grpId="1" bldLvl="0" animBg="1"/>
      <p:bldP spid="40" grpId="0" bldLvl="0" animBg="1"/>
      <p:bldP spid="41" grpId="0"/>
      <p:bldP spid="42" grpId="1"/>
      <p:bldP spid="43" grpId="0"/>
      <p:bldP spid="44" grpId="0"/>
      <p:bldP spid="45" grpId="1"/>
      <p:bldP spid="46" grpId="0"/>
      <p:bldP spid="4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019163" y="63417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椭圆 29"/>
          <p:cNvSpPr/>
          <p:nvPr/>
        </p:nvSpPr>
        <p:spPr>
          <a:xfrm rot="9793862">
            <a:off x="8023726" y="69382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962275" y="548023"/>
            <a:ext cx="85737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会展与产业发展融合</a:t>
            </a:r>
            <a:r>
              <a:rPr lang="en-US" altLang="zh-CN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,</a:t>
            </a:r>
            <a:r>
              <a:rPr lang="zh-CN" altLang="en-US" sz="36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让大湾区经济更活跃</a:t>
            </a:r>
          </a:p>
        </p:txBody>
      </p:sp>
      <p:pic>
        <p:nvPicPr>
          <p:cNvPr id="6" name="图片 5" descr="timg (1)"/>
          <p:cNvPicPr>
            <a:picLocks noChangeAspect="1"/>
          </p:cNvPicPr>
          <p:nvPr/>
        </p:nvPicPr>
        <p:blipFill>
          <a:blip r:embed="rId2">
            <a:clrChange>
              <a:clrFrom>
                <a:srgbClr val="EDECEA">
                  <a:alpha val="100000"/>
                </a:srgbClr>
              </a:clrFrom>
              <a:clrTo>
                <a:srgbClr val="EDECEA">
                  <a:alpha val="100000"/>
                  <a:alpha val="0"/>
                </a:srgbClr>
              </a:clrTo>
            </a:clrChange>
          </a:blip>
          <a:srcRect t="5739" b="8956"/>
          <a:stretch>
            <a:fillRect/>
          </a:stretch>
        </p:blipFill>
        <p:spPr>
          <a:xfrm>
            <a:off x="4300855" y="2367915"/>
            <a:ext cx="4516755" cy="2100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75530" y="4632960"/>
            <a:ext cx="24511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展览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61200" y="4632960"/>
            <a:ext cx="183388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旅游</a:t>
            </a:r>
          </a:p>
        </p:txBody>
      </p:sp>
      <p:sp>
        <p:nvSpPr>
          <p:cNvPr id="252" name="加号"/>
          <p:cNvSpPr/>
          <p:nvPr/>
        </p:nvSpPr>
        <p:spPr>
          <a:xfrm>
            <a:off x="6259830" y="4632960"/>
            <a:ext cx="598805" cy="626745"/>
          </a:xfrm>
          <a:prstGeom prst="mathPlus">
            <a:avLst>
              <a:gd name="adj1" fmla="val 92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2" name="图片 11" descr="timg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610" y="1840865"/>
            <a:ext cx="2439670" cy="3302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926340" y="486486"/>
            <a:ext cx="10879278" cy="5863513"/>
          </a:xfrm>
          <a:prstGeom prst="roundRect">
            <a:avLst>
              <a:gd name="adj" fmla="val 13612"/>
            </a:avLst>
          </a:prstGeom>
          <a:noFill/>
          <a:ln w="25400">
            <a:gradFill>
              <a:gsLst>
                <a:gs pos="0">
                  <a:srgbClr val="4EBBF6"/>
                </a:gs>
                <a:gs pos="100000">
                  <a:srgbClr val="1380D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-24765" y="53975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5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pic>
        <p:nvPicPr>
          <p:cNvPr id="3" name="图片 2" descr="timg"/>
          <p:cNvPicPr>
            <a:picLocks noChangeAspect="1"/>
          </p:cNvPicPr>
          <p:nvPr/>
        </p:nvPicPr>
        <p:blipFill>
          <a:blip r:embed="rId6"/>
          <a:srcRect l="14598" r="12772"/>
          <a:stretch>
            <a:fillRect/>
          </a:stretch>
        </p:blipFill>
        <p:spPr>
          <a:xfrm>
            <a:off x="1090295" y="1905635"/>
            <a:ext cx="3037840" cy="278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52438" y="6250781"/>
            <a:ext cx="1214438" cy="1214438"/>
          </a:xfrm>
          <a:prstGeom prst="ellipse">
            <a:avLst/>
          </a:prstGeom>
          <a:gradFill>
            <a:gsLst>
              <a:gs pos="0">
                <a:srgbClr val="F16D69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201549" y="1028676"/>
            <a:ext cx="1785229" cy="1785229"/>
          </a:xfrm>
          <a:prstGeom prst="ellipse">
            <a:avLst/>
          </a:prstGeom>
          <a:gradFill>
            <a:gsLst>
              <a:gs pos="0">
                <a:srgbClr val="57C5FA"/>
              </a:gs>
              <a:gs pos="100000">
                <a:srgbClr val="1380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/>
              <a:t>3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520121" y="1049450"/>
            <a:ext cx="5008383" cy="1283629"/>
            <a:chOff x="-2476504" y="2597434"/>
            <a:chExt cx="5008383" cy="1283629"/>
          </a:xfrm>
        </p:grpSpPr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764270" y="-7588911"/>
            <a:ext cx="13839692" cy="13839692"/>
            <a:chOff x="2616106" y="-5850714"/>
            <a:chExt cx="7489338" cy="7489338"/>
          </a:xfrm>
        </p:grpSpPr>
        <p:sp>
          <p:nvSpPr>
            <p:cNvPr id="22" name="椭圆 21"/>
            <p:cNvSpPr/>
            <p:nvPr/>
          </p:nvSpPr>
          <p:spPr>
            <a:xfrm>
              <a:off x="2974008" y="-5389261"/>
              <a:ext cx="6706598" cy="6706598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57C5FA">
                      <a:alpha val="52000"/>
                    </a:srgbClr>
                  </a:gs>
                  <a:gs pos="100000">
                    <a:srgbClr val="1380DB">
                      <a:alpha val="46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2616106" y="-5850714"/>
              <a:ext cx="7489338" cy="7489338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rgbClr val="57C5FA"/>
                  </a:gs>
                  <a:gs pos="100000">
                    <a:srgbClr val="1380D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250159" y="3361037"/>
            <a:ext cx="56921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会展与城市建设融合</a:t>
            </a:r>
          </a:p>
          <a:p>
            <a:pPr algn="ctr"/>
            <a:r>
              <a:rPr lang="en-US" altLang="x-none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让城市更美好</a:t>
            </a:r>
          </a:p>
        </p:txBody>
      </p:sp>
      <p:sp>
        <p:nvSpPr>
          <p:cNvPr id="7" name="椭圆 6"/>
          <p:cNvSpPr/>
          <p:nvPr/>
        </p:nvSpPr>
        <p:spPr>
          <a:xfrm>
            <a:off x="11282362" y="2105025"/>
            <a:ext cx="1819275" cy="1819275"/>
          </a:xfrm>
          <a:prstGeom prst="ellipse">
            <a:avLst/>
          </a:prstGeom>
          <a:gradFill>
            <a:gsLst>
              <a:gs pos="0">
                <a:srgbClr val="F3AA3B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26340" y="486486"/>
            <a:ext cx="10879278" cy="5863513"/>
          </a:xfrm>
          <a:prstGeom prst="roundRect">
            <a:avLst>
              <a:gd name="adj" fmla="val 13612"/>
            </a:avLst>
          </a:prstGeom>
          <a:noFill/>
          <a:ln w="25400">
            <a:gradFill>
              <a:gsLst>
                <a:gs pos="0">
                  <a:srgbClr val="4EBBF6"/>
                </a:gs>
                <a:gs pos="100000">
                  <a:srgbClr val="1380D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019163" y="63417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3009900" y="2667000"/>
            <a:ext cx="1244600" cy="1244600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 rot="9793862">
            <a:off x="8100561" y="64048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009900" y="726458"/>
            <a:ext cx="79819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城市建设融合,让城市更美好</a:t>
            </a:r>
            <a:endParaRPr lang="zh-CN" altLang="en-US" sz="4000" dirty="0">
              <a:solidFill>
                <a:srgbClr val="4EBBF6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24765" y="44450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4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-2051754" y="2105025"/>
            <a:ext cx="5008383" cy="1283629"/>
            <a:chOff x="-2476504" y="2597434"/>
            <a:chExt cx="5008383" cy="1283629"/>
          </a:xfrm>
        </p:grpSpPr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175" y="2229485"/>
            <a:ext cx="3187065" cy="21202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470" y="2210435"/>
            <a:ext cx="3179445" cy="212026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320290" y="4747260"/>
            <a:ext cx="1753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便捷的交通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543040" y="4747260"/>
            <a:ext cx="3609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山、水、城、田、海</a:t>
            </a:r>
          </a:p>
        </p:txBody>
      </p:sp>
      <p:sp>
        <p:nvSpPr>
          <p:cNvPr id="36" name="矩形 35"/>
          <p:cNvSpPr/>
          <p:nvPr>
            <p:custDataLst>
              <p:tags r:id="rId1"/>
            </p:custDataLst>
          </p:nvPr>
        </p:nvSpPr>
        <p:spPr>
          <a:xfrm>
            <a:off x="1333500" y="2210435"/>
            <a:ext cx="3281680" cy="215836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7" r="-2677"/>
            </a:stretch>
          </a:blip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52438" y="6250781"/>
            <a:ext cx="1214438" cy="1214438"/>
          </a:xfrm>
          <a:prstGeom prst="ellipse">
            <a:avLst/>
          </a:prstGeom>
          <a:gradFill>
            <a:gsLst>
              <a:gs pos="0">
                <a:srgbClr val="F16D69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201549" y="993116"/>
            <a:ext cx="1785229" cy="1785229"/>
          </a:xfrm>
          <a:prstGeom prst="ellipse">
            <a:avLst/>
          </a:prstGeom>
          <a:gradFill>
            <a:gsLst>
              <a:gs pos="0">
                <a:srgbClr val="57C5FA"/>
              </a:gs>
              <a:gs pos="100000">
                <a:srgbClr val="1380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/>
              <a:t>4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623626" y="1013255"/>
            <a:ext cx="5008383" cy="1283629"/>
            <a:chOff x="-2476504" y="2597434"/>
            <a:chExt cx="5008383" cy="1283629"/>
          </a:xfrm>
        </p:grpSpPr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764270" y="-7588911"/>
            <a:ext cx="13839692" cy="13839692"/>
            <a:chOff x="2616106" y="-5850714"/>
            <a:chExt cx="7489338" cy="7489338"/>
          </a:xfrm>
        </p:grpSpPr>
        <p:sp>
          <p:nvSpPr>
            <p:cNvPr id="22" name="椭圆 21"/>
            <p:cNvSpPr/>
            <p:nvPr/>
          </p:nvSpPr>
          <p:spPr>
            <a:xfrm>
              <a:off x="2974008" y="-5389261"/>
              <a:ext cx="6706598" cy="6706598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57C5FA">
                      <a:alpha val="52000"/>
                    </a:srgbClr>
                  </a:gs>
                  <a:gs pos="100000">
                    <a:srgbClr val="1380DB">
                      <a:alpha val="46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2616106" y="-5850714"/>
              <a:ext cx="7489338" cy="7489338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rgbClr val="57C5FA"/>
                  </a:gs>
                  <a:gs pos="100000">
                    <a:srgbClr val="1380D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250159" y="3361037"/>
            <a:ext cx="56921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</a:t>
            </a:r>
            <a:r>
              <a:rPr lang="en-US" altLang="x-none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民生工程融合</a:t>
            </a:r>
          </a:p>
          <a:p>
            <a:pPr algn="ctr"/>
            <a:r>
              <a:rPr lang="en-US" altLang="x-none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让人民生活更精彩</a:t>
            </a:r>
          </a:p>
        </p:txBody>
      </p:sp>
      <p:sp>
        <p:nvSpPr>
          <p:cNvPr id="7" name="椭圆 6"/>
          <p:cNvSpPr/>
          <p:nvPr/>
        </p:nvSpPr>
        <p:spPr>
          <a:xfrm>
            <a:off x="11282362" y="2105025"/>
            <a:ext cx="1819275" cy="1819275"/>
          </a:xfrm>
          <a:prstGeom prst="ellipse">
            <a:avLst/>
          </a:prstGeom>
          <a:gradFill>
            <a:gsLst>
              <a:gs pos="0">
                <a:srgbClr val="F3AA3B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26340" y="486486"/>
            <a:ext cx="10879278" cy="5863513"/>
          </a:xfrm>
          <a:prstGeom prst="roundRect">
            <a:avLst>
              <a:gd name="adj" fmla="val 13612"/>
            </a:avLst>
          </a:prstGeom>
          <a:noFill/>
          <a:ln w="25400">
            <a:gradFill>
              <a:gsLst>
                <a:gs pos="0">
                  <a:srgbClr val="4EBBF6"/>
                </a:gs>
                <a:gs pos="100000">
                  <a:srgbClr val="1380D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019163" y="63036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3009900" y="2667000"/>
            <a:ext cx="1244600" cy="1244600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 rot="9793862">
            <a:off x="8100561" y="64048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701925" y="541655"/>
            <a:ext cx="924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民生工程融合,</a:t>
            </a:r>
            <a:r>
              <a:rPr lang="zh-CN" altLang="x-none" sz="4000" b="1" dirty="0">
                <a:solidFill>
                  <a:srgbClr val="4EBBF6"/>
                </a:solidFill>
                <a:latin typeface="黑体" panose="02010609060101010101" charset="-122"/>
                <a:ea typeface="黑体" panose="02010609060101010101" charset="-122"/>
                <a:sym typeface="Microsoft JhengHei Light" pitchFamily="2" charset="-122"/>
              </a:rPr>
              <a:t>让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人民生活更精彩</a:t>
            </a:r>
            <a:endParaRPr lang="zh-CN" altLang="en-US" sz="4000" dirty="0">
              <a:solidFill>
                <a:srgbClr val="4EBBF6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91440" y="44450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4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-2051754" y="2105025"/>
            <a:ext cx="5008383" cy="1283629"/>
            <a:chOff x="-2476504" y="2597434"/>
            <a:chExt cx="5008383" cy="1283629"/>
          </a:xfrm>
        </p:grpSpPr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795395" y="1341120"/>
            <a:ext cx="221043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美食、时尚</a:t>
            </a:r>
          </a:p>
        </p:txBody>
      </p:sp>
      <p:sp>
        <p:nvSpPr>
          <p:cNvPr id="13" name="椭圆 12"/>
          <p:cNvSpPr/>
          <p:nvPr>
            <p:custDataLst>
              <p:tags r:id="rId1"/>
            </p:custDataLst>
          </p:nvPr>
        </p:nvSpPr>
        <p:spPr>
          <a:xfrm>
            <a:off x="3009949" y="1307927"/>
            <a:ext cx="629610" cy="58797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sym typeface="Arial" panose="020B0604020202020204" pitchFamily="34" charset="0"/>
              </a:rPr>
              <a:t>A</a:t>
            </a:r>
            <a:endParaRPr lang="zh-CN" altLang="en-US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pic>
        <p:nvPicPr>
          <p:cNvPr id="15" name="图片 14" descr="wKgAKVZvz6qIKdpgAAAAPDuGBKwAAAAcAH0P84AAABU8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165" y="1971675"/>
            <a:ext cx="3407410" cy="1677035"/>
          </a:xfrm>
          <a:prstGeom prst="rect">
            <a:avLst/>
          </a:prstGeom>
        </p:spPr>
      </p:pic>
      <p:pic>
        <p:nvPicPr>
          <p:cNvPr id="26" name="图片 25" descr="738b4710b912c8fc9576b0c3fc039245d6882132"/>
          <p:cNvPicPr>
            <a:picLocks noChangeAspect="1"/>
          </p:cNvPicPr>
          <p:nvPr/>
        </p:nvPicPr>
        <p:blipFill>
          <a:blip r:embed="rId6"/>
          <a:srcRect l="13518" t="23625" r="16753" b="19670"/>
          <a:stretch>
            <a:fillRect/>
          </a:stretch>
        </p:blipFill>
        <p:spPr>
          <a:xfrm>
            <a:off x="2098040" y="2047240"/>
            <a:ext cx="2628265" cy="1601470"/>
          </a:xfrm>
          <a:prstGeom prst="rect">
            <a:avLst/>
          </a:prstGeom>
        </p:spPr>
      </p:pic>
      <p:pic>
        <p:nvPicPr>
          <p:cNvPr id="27" name="图片 26" descr="timg (5)"/>
          <p:cNvPicPr>
            <a:picLocks noChangeAspect="1"/>
          </p:cNvPicPr>
          <p:nvPr/>
        </p:nvPicPr>
        <p:blipFill>
          <a:blip r:embed="rId7"/>
          <a:srcRect t="15845"/>
          <a:stretch>
            <a:fillRect/>
          </a:stretch>
        </p:blipFill>
        <p:spPr>
          <a:xfrm>
            <a:off x="1619250" y="3833495"/>
            <a:ext cx="3888740" cy="2181225"/>
          </a:xfrm>
          <a:prstGeom prst="rect">
            <a:avLst/>
          </a:prstGeom>
        </p:spPr>
      </p:pic>
      <p:pic>
        <p:nvPicPr>
          <p:cNvPr id="29" name="图片 28" descr="timg (6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4630" y="4032885"/>
            <a:ext cx="4093845" cy="178308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725795" y="2724785"/>
            <a:ext cx="551815" cy="2172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</a:rPr>
              <a:t>食   在  广   州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829290" y="2724785"/>
            <a:ext cx="551815" cy="2172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</a:rPr>
              <a:t>美   在  广   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26340" y="486486"/>
            <a:ext cx="10879278" cy="5863513"/>
          </a:xfrm>
          <a:prstGeom prst="roundRect">
            <a:avLst>
              <a:gd name="adj" fmla="val 13612"/>
            </a:avLst>
          </a:prstGeom>
          <a:noFill/>
          <a:ln w="25400">
            <a:gradFill>
              <a:gsLst>
                <a:gs pos="0">
                  <a:srgbClr val="4EBBF6"/>
                </a:gs>
                <a:gs pos="100000">
                  <a:srgbClr val="1380D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019163" y="63036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椭圆 29"/>
          <p:cNvSpPr/>
          <p:nvPr/>
        </p:nvSpPr>
        <p:spPr>
          <a:xfrm rot="9793862">
            <a:off x="8100561" y="64048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701925" y="541655"/>
            <a:ext cx="924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民生工程融合,</a:t>
            </a:r>
            <a:r>
              <a:rPr lang="zh-CN" altLang="x-none" sz="4000" b="1" dirty="0">
                <a:solidFill>
                  <a:srgbClr val="4EBBF6"/>
                </a:solidFill>
                <a:latin typeface="黑体" panose="02010609060101010101" charset="-122"/>
                <a:ea typeface="黑体" panose="02010609060101010101" charset="-122"/>
                <a:sym typeface="Microsoft JhengHei Light" pitchFamily="2" charset="-122"/>
              </a:rPr>
              <a:t>让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人民生活更精彩</a:t>
            </a:r>
            <a:endParaRPr lang="zh-CN" altLang="en-US" sz="4000" dirty="0">
              <a:solidFill>
                <a:srgbClr val="4EBBF6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91440" y="44450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4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-2051754" y="2105025"/>
            <a:ext cx="5008383" cy="1283629"/>
            <a:chOff x="-2476504" y="2597434"/>
            <a:chExt cx="5008383" cy="1283629"/>
          </a:xfrm>
        </p:grpSpPr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804920" y="1341120"/>
            <a:ext cx="221043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阅读</a:t>
            </a:r>
          </a:p>
        </p:txBody>
      </p:sp>
      <p:sp>
        <p:nvSpPr>
          <p:cNvPr id="13" name="椭圆 12"/>
          <p:cNvSpPr/>
          <p:nvPr>
            <p:custDataLst>
              <p:tags r:id="rId1"/>
            </p:custDataLst>
          </p:nvPr>
        </p:nvSpPr>
        <p:spPr>
          <a:xfrm>
            <a:off x="3009949" y="1307927"/>
            <a:ext cx="629610" cy="58797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sym typeface="Arial" panose="020B0604020202020204" pitchFamily="34" charset="0"/>
              </a:rPr>
              <a:t>B</a:t>
            </a:r>
            <a:endParaRPr lang="zh-CN" altLang="en-US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pic>
        <p:nvPicPr>
          <p:cNvPr id="5" name="图片 4" descr="8b82b9014a90f603e9f6c1613a12b31bb051ed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880" y="2687320"/>
            <a:ext cx="1956435" cy="18992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14240" y="2226945"/>
            <a:ext cx="6214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特点：以广州为主会场，周边</a:t>
            </a:r>
            <a:r>
              <a:rPr lang="en-US" altLang="zh-CN" sz="2400" b="1"/>
              <a:t>6</a:t>
            </a:r>
            <a:r>
              <a:rPr lang="zh-CN" altLang="en-US" sz="2400" b="1"/>
              <a:t>市互动办会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175" y="3084830"/>
            <a:ext cx="3766185" cy="24168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1615" y="3084830"/>
            <a:ext cx="3623945" cy="241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26340" y="486486"/>
            <a:ext cx="10879278" cy="5863513"/>
          </a:xfrm>
          <a:prstGeom prst="roundRect">
            <a:avLst>
              <a:gd name="adj" fmla="val 13612"/>
            </a:avLst>
          </a:prstGeom>
          <a:noFill/>
          <a:ln w="25400">
            <a:gradFill>
              <a:gsLst>
                <a:gs pos="0">
                  <a:srgbClr val="4EBBF6"/>
                </a:gs>
                <a:gs pos="100000">
                  <a:srgbClr val="1380D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019163" y="63036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椭圆 29"/>
          <p:cNvSpPr/>
          <p:nvPr/>
        </p:nvSpPr>
        <p:spPr>
          <a:xfrm rot="9793862">
            <a:off x="8100561" y="64048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701925" y="541655"/>
            <a:ext cx="924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民生工程融合,</a:t>
            </a:r>
            <a:r>
              <a:rPr lang="zh-CN" altLang="x-none" sz="4000" b="1" dirty="0">
                <a:solidFill>
                  <a:srgbClr val="4EBBF6"/>
                </a:solidFill>
                <a:latin typeface="黑体" panose="02010609060101010101" charset="-122"/>
                <a:ea typeface="黑体" panose="02010609060101010101" charset="-122"/>
                <a:sym typeface="Microsoft JhengHei Light" pitchFamily="2" charset="-122"/>
              </a:rPr>
              <a:t>让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人民生活更精彩</a:t>
            </a:r>
            <a:endParaRPr lang="zh-CN" altLang="en-US" sz="4000" dirty="0">
              <a:solidFill>
                <a:srgbClr val="4EBBF6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91440" y="44450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5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-2051754" y="2105025"/>
            <a:ext cx="5008383" cy="1283629"/>
            <a:chOff x="-2476504" y="2597434"/>
            <a:chExt cx="5008383" cy="1283629"/>
          </a:xfrm>
        </p:grpSpPr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795395" y="1341120"/>
            <a:ext cx="221043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医疗</a:t>
            </a:r>
          </a:p>
        </p:txBody>
      </p:sp>
      <p:sp>
        <p:nvSpPr>
          <p:cNvPr id="13" name="椭圆 12"/>
          <p:cNvSpPr/>
          <p:nvPr>
            <p:custDataLst>
              <p:tags r:id="rId1"/>
            </p:custDataLst>
          </p:nvPr>
        </p:nvSpPr>
        <p:spPr>
          <a:xfrm>
            <a:off x="3009949" y="1307927"/>
            <a:ext cx="629610" cy="58797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sym typeface="Arial" panose="020B0604020202020204" pitchFamily="34" charset="0"/>
              </a:rPr>
              <a:t>C</a:t>
            </a:r>
            <a:endParaRPr lang="en-US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2"/>
            </p:custDataLst>
          </p:nvPr>
        </p:nvSpPr>
        <p:spPr>
          <a:xfrm>
            <a:off x="3079115" y="2569210"/>
            <a:ext cx="2208530" cy="5391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chemeClr val="tx2">
                    <a:lumMod val="50000"/>
                  </a:schemeClr>
                </a:solidFill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展会</a:t>
            </a:r>
          </a:p>
        </p:txBody>
      </p:sp>
      <p:pic>
        <p:nvPicPr>
          <p:cNvPr id="40" name="图片 39" descr="timg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420" y="1753870"/>
            <a:ext cx="3218180" cy="81534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083300" y="2718435"/>
            <a:ext cx="56515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+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475855" y="269240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技术交流会</a:t>
            </a:r>
          </a:p>
        </p:txBody>
      </p:sp>
      <p:pic>
        <p:nvPicPr>
          <p:cNvPr id="43" name="图片 42" descr="1_201701202329511z2o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470" y="3214370"/>
            <a:ext cx="2797175" cy="1859915"/>
          </a:xfrm>
          <a:prstGeom prst="rect">
            <a:avLst/>
          </a:prstGeom>
        </p:spPr>
      </p:pic>
      <p:pic>
        <p:nvPicPr>
          <p:cNvPr id="44" name="图片 43" descr="1_2017012023335814gG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1925" y="3214370"/>
            <a:ext cx="2795270" cy="1859280"/>
          </a:xfrm>
          <a:prstGeom prst="rect">
            <a:avLst/>
          </a:prstGeom>
        </p:spPr>
      </p:pic>
      <p:sp>
        <p:nvSpPr>
          <p:cNvPr id="51" name="右箭头 50"/>
          <p:cNvSpPr/>
          <p:nvPr/>
        </p:nvSpPr>
        <p:spPr>
          <a:xfrm>
            <a:off x="4420870" y="5569585"/>
            <a:ext cx="1312545" cy="32829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876925" y="5503545"/>
            <a:ext cx="424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分享新技术、解决看病难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39" grpId="1"/>
      <p:bldP spid="41" grpId="1"/>
      <p:bldP spid="42" grpId="1"/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26340" y="486486"/>
            <a:ext cx="10879278" cy="5863513"/>
          </a:xfrm>
          <a:prstGeom prst="roundRect">
            <a:avLst>
              <a:gd name="adj" fmla="val 13612"/>
            </a:avLst>
          </a:prstGeom>
          <a:noFill/>
          <a:ln w="25400">
            <a:gradFill>
              <a:gsLst>
                <a:gs pos="0">
                  <a:srgbClr val="4EBBF6"/>
                </a:gs>
                <a:gs pos="100000">
                  <a:srgbClr val="1380D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019163" y="63036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椭圆 29"/>
          <p:cNvSpPr/>
          <p:nvPr/>
        </p:nvSpPr>
        <p:spPr>
          <a:xfrm rot="9793862">
            <a:off x="8100561" y="64048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-91440" y="44450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4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-2051754" y="2105025"/>
            <a:ext cx="5008383" cy="1283629"/>
            <a:chOff x="-2476504" y="2597434"/>
            <a:chExt cx="5008383" cy="1283629"/>
          </a:xfrm>
        </p:grpSpPr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6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16200" y="1847215"/>
            <a:ext cx="7743190" cy="363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711200" algn="l" fontAlgn="auto">
              <a:lnSpc>
                <a:spcPts val="45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朋友们，我们遇上了一个好时代，这是一个分享的时代，合作的时代，共赢的时代，是一个一切皆有可能的时代。合作就力量无限，创新就精彩无比。让我们携手合作，融合创新共享共赢，开创大湾区会展业更加辉煌灿烂的美好未来</a:t>
            </a:r>
            <a:r>
              <a:rPr 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</a:p>
        </p:txBody>
      </p:sp>
      <p:sp>
        <p:nvSpPr>
          <p:cNvPr id="6" name="标题 24577"/>
          <p:cNvSpPr>
            <a:spLocks noGrp="1"/>
          </p:cNvSpPr>
          <p:nvPr/>
        </p:nvSpPr>
        <p:spPr>
          <a:xfrm>
            <a:off x="5971540" y="1149350"/>
            <a:ext cx="2096770" cy="8445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200" b="0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/>
              <a:t>结 束 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46470" y="1291590"/>
            <a:ext cx="4999990" cy="503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</a:rPr>
              <a:t>李霞辉  </a:t>
            </a:r>
          </a:p>
          <a:p>
            <a:r>
              <a:rPr lang="zh-CN" altLang="en-US" sz="2400" b="1">
                <a:solidFill>
                  <a:schemeClr val="tx1"/>
                </a:solidFill>
              </a:rPr>
              <a:t>泛珠三角城市会展联盟主席、</a:t>
            </a:r>
          </a:p>
          <a:p>
            <a:r>
              <a:rPr lang="zh-CN" altLang="en-US" sz="2400" b="1">
                <a:solidFill>
                  <a:schemeClr val="tx1"/>
                </a:solidFill>
              </a:rPr>
              <a:t>广州市会展业行业协会会长</a:t>
            </a:r>
          </a:p>
          <a:p>
            <a:endParaRPr lang="zh-CN" altLang="en-US" sz="2000">
              <a:solidFill>
                <a:schemeClr val="tx1"/>
              </a:solidFill>
              <a:sym typeface="+mn-ea"/>
            </a:endParaRPr>
          </a:p>
          <a:p>
            <a:pPr fontAlgn="auto">
              <a:lnSpc>
                <a:spcPts val="2500"/>
              </a:lnSpc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曾任广州市经济协作办公室副主任、广州博览会组委会办公室副主任、广州市会展业领导小组办公室副主任、广州市协作办公室巡视员，先后倡导成立了珠三角城市会展联盟、泛珠三角城市会展联盟。李霞辉会长是国内外会展业界知名大咖，先后被华南理工大学经贸学院聘为会展教育专家顾问委员会主任，广东工业大学经贸学院聘为客座教授。2016年当选为泛珠三角城市会展联盟主席、中国城市会展协会联盟副主席、亚洲会展协会联盟董事会董事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。</a:t>
            </a:r>
            <a:r>
              <a:rPr lang="zh-CN" altLang="en-US" sz="28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图片 6" descr="微信图片_20170612160240"/>
          <p:cNvPicPr>
            <a:picLocks noChangeAspect="1"/>
          </p:cNvPicPr>
          <p:nvPr/>
        </p:nvPicPr>
        <p:blipFill>
          <a:blip r:embed="rId2"/>
          <a:srcRect l="12476" r="14520"/>
          <a:stretch>
            <a:fillRect/>
          </a:stretch>
        </p:blipFill>
        <p:spPr>
          <a:xfrm>
            <a:off x="2000250" y="1692910"/>
            <a:ext cx="3470275" cy="42310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138420" y="377825"/>
            <a:ext cx="6120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1"/>
                </a:solidFill>
              </a:rPr>
              <a:t>主讲人简介</a:t>
            </a:r>
          </a:p>
        </p:txBody>
      </p:sp>
      <p:sp>
        <p:nvSpPr>
          <p:cNvPr id="9" name="椭圆 43"/>
          <p:cNvSpPr/>
          <p:nvPr/>
        </p:nvSpPr>
        <p:spPr>
          <a:xfrm>
            <a:off x="225425" y="276225"/>
            <a:ext cx="1399540" cy="141541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txBody>
          <a:bodyPr anchor="ctr"/>
          <a:lstStyle/>
          <a:p>
            <a:pPr algn="ctr"/>
            <a:endParaRPr lang="zh-CN" altLang="en-US" sz="2000" dirty="0">
              <a:latin typeface="Microsoft JhengHei Light" pitchFamily="2" charset="-122"/>
              <a:ea typeface="Microsoft JhengHei Light" pitchFamily="2" charset="-122"/>
              <a:sym typeface="Microsoft JhengHei Light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24765" y="44450"/>
            <a:ext cx="3141980" cy="1638935"/>
            <a:chOff x="-39" y="70"/>
            <a:chExt cx="4948" cy="2581"/>
          </a:xfrm>
        </p:grpSpPr>
        <p:grpSp>
          <p:nvGrpSpPr>
            <p:cNvPr id="4" name="组合 3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6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10" name="图片 9" descr="协会logo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0" name="图片 19" descr="泛珠三角城市会展联盟logo"/>
              <p:cNvPicPr>
                <a:picLocks noChangeAspect="1"/>
              </p:cNvPicPr>
              <p:nvPr/>
            </p:nvPicPr>
            <p:blipFill>
              <a:blip r:embed="rId4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-1362075" y="-962025"/>
            <a:ext cx="3629026" cy="3629026"/>
          </a:xfrm>
          <a:prstGeom prst="ellipse">
            <a:avLst/>
          </a:prstGeom>
          <a:gradFill>
            <a:gsLst>
              <a:gs pos="0">
                <a:srgbClr val="57C5FA"/>
              </a:gs>
              <a:gs pos="100000">
                <a:srgbClr val="1380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1282362" y="2105025"/>
            <a:ext cx="1819275" cy="1819275"/>
          </a:xfrm>
          <a:prstGeom prst="ellipse">
            <a:avLst/>
          </a:prstGeom>
          <a:gradFill>
            <a:gsLst>
              <a:gs pos="0">
                <a:srgbClr val="F3AA3B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52438" y="6250781"/>
            <a:ext cx="1214438" cy="1214438"/>
          </a:xfrm>
          <a:prstGeom prst="ellipse">
            <a:avLst/>
          </a:prstGeom>
          <a:gradFill>
            <a:gsLst>
              <a:gs pos="0">
                <a:srgbClr val="F16D69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972748" y="1181635"/>
            <a:ext cx="4307602" cy="4307602"/>
          </a:xfrm>
          <a:prstGeom prst="ellipse">
            <a:avLst/>
          </a:prstGeom>
          <a:gradFill>
            <a:gsLst>
              <a:gs pos="0">
                <a:srgbClr val="4EBBF6"/>
              </a:gs>
              <a:gs pos="100000">
                <a:srgbClr val="57C5F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 smtClean="0"/>
              <a:t>THANKS</a:t>
            </a:r>
            <a:endParaRPr lang="zh-CN" altLang="en-US" sz="66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3605342" y="4677897"/>
            <a:ext cx="5008383" cy="1283629"/>
            <a:chOff x="-2476504" y="2597434"/>
            <a:chExt cx="5008383" cy="1283629"/>
          </a:xfrm>
        </p:grpSpPr>
        <p:sp>
          <p:nvSpPr>
            <p:cNvPr id="19" name="圆角矩形 18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直接连接符 140"/>
          <p:cNvSpPr/>
          <p:nvPr/>
        </p:nvSpPr>
        <p:spPr>
          <a:xfrm flipV="1">
            <a:off x="-119380" y="3641090"/>
            <a:ext cx="2038350" cy="1021715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0" name="直接连接符 141"/>
          <p:cNvSpPr/>
          <p:nvPr/>
        </p:nvSpPr>
        <p:spPr>
          <a:xfrm>
            <a:off x="2343785" y="3641090"/>
            <a:ext cx="2558415" cy="1410335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1" name="直接连接符 152"/>
          <p:cNvSpPr/>
          <p:nvPr/>
        </p:nvSpPr>
        <p:spPr>
          <a:xfrm flipV="1">
            <a:off x="5052060" y="2540635"/>
            <a:ext cx="1831975" cy="2341245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2" name="直接连接符 155"/>
          <p:cNvSpPr/>
          <p:nvPr/>
        </p:nvSpPr>
        <p:spPr>
          <a:xfrm>
            <a:off x="7155180" y="2595880"/>
            <a:ext cx="2385695" cy="1213485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3" name="直接连接符 161"/>
          <p:cNvSpPr/>
          <p:nvPr/>
        </p:nvSpPr>
        <p:spPr>
          <a:xfrm flipV="1">
            <a:off x="9634220" y="1279525"/>
            <a:ext cx="2660015" cy="2416175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5" name="文本框 169"/>
          <p:cNvSpPr/>
          <p:nvPr/>
        </p:nvSpPr>
        <p:spPr>
          <a:xfrm>
            <a:off x="686435" y="2028190"/>
            <a:ext cx="34378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会展与国家战略融合，让世界更和谐</a:t>
            </a:r>
          </a:p>
        </p:txBody>
      </p:sp>
      <p:sp>
        <p:nvSpPr>
          <p:cNvPr id="4106" name="文本框 170"/>
          <p:cNvSpPr/>
          <p:nvPr/>
        </p:nvSpPr>
        <p:spPr>
          <a:xfrm>
            <a:off x="3023235" y="5444490"/>
            <a:ext cx="35871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x-none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会展与产业发展融合，让大湾区经济更活跃</a:t>
            </a:r>
          </a:p>
        </p:txBody>
      </p:sp>
      <p:sp>
        <p:nvSpPr>
          <p:cNvPr id="4107" name="文本框 171"/>
          <p:cNvSpPr/>
          <p:nvPr/>
        </p:nvSpPr>
        <p:spPr>
          <a:xfrm>
            <a:off x="7483475" y="1689735"/>
            <a:ext cx="36023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x-none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会展与城市建设融合，让城市更美好</a:t>
            </a:r>
          </a:p>
        </p:txBody>
      </p:sp>
      <p:sp>
        <p:nvSpPr>
          <p:cNvPr id="4108" name="文本框 172"/>
          <p:cNvSpPr/>
          <p:nvPr/>
        </p:nvSpPr>
        <p:spPr>
          <a:xfrm>
            <a:off x="7899400" y="4355465"/>
            <a:ext cx="35140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x-none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会展与民生工程融合，让人民生活更精彩</a:t>
            </a:r>
          </a:p>
        </p:txBody>
      </p:sp>
      <p:grpSp>
        <p:nvGrpSpPr>
          <p:cNvPr id="4110" name="组合 1"/>
          <p:cNvGrpSpPr/>
          <p:nvPr/>
        </p:nvGrpSpPr>
        <p:grpSpPr>
          <a:xfrm>
            <a:off x="1662430" y="3158808"/>
            <a:ext cx="923925" cy="754062"/>
            <a:chOff x="0" y="0"/>
            <a:chExt cx="923709" cy="754770"/>
          </a:xfrm>
          <a:solidFill>
            <a:schemeClr val="bg2">
              <a:lumMod val="90000"/>
            </a:schemeClr>
          </a:solidFill>
        </p:grpSpPr>
        <p:sp>
          <p:nvSpPr>
            <p:cNvPr id="4111" name="任意多边形 35"/>
            <p:cNvSpPr/>
            <p:nvPr/>
          </p:nvSpPr>
          <p:spPr>
            <a:xfrm rot="5400000">
              <a:off x="84469" y="-84470"/>
              <a:ext cx="754770" cy="923709"/>
            </a:xfrm>
            <a:custGeom>
              <a:avLst/>
              <a:gdLst>
                <a:gd name="txL" fmla="*/ 0 w 722348"/>
                <a:gd name="txT" fmla="*/ 0 h 884030"/>
                <a:gd name="txR" fmla="*/ 722348 w 722348"/>
                <a:gd name="txB" fmla="*/ 884030 h 884030"/>
              </a:gdLst>
              <a:ahLst/>
              <a:cxnLst>
                <a:cxn ang="0">
                  <a:pos x="0" y="711419"/>
                </a:cxn>
                <a:cxn ang="0">
                  <a:pos x="0" y="172614"/>
                </a:cxn>
                <a:cxn ang="0">
                  <a:pos x="2" y="172614"/>
                </a:cxn>
                <a:cxn ang="0">
                  <a:pos x="361175" y="0"/>
                </a:cxn>
                <a:cxn ang="0">
                  <a:pos x="722345" y="172612"/>
                </a:cxn>
                <a:cxn ang="0">
                  <a:pos x="722348" y="172612"/>
                </a:cxn>
                <a:cxn ang="0">
                  <a:pos x="722348" y="711418"/>
                </a:cxn>
                <a:cxn ang="0">
                  <a:pos x="361174" y="884030"/>
                </a:cxn>
                <a:cxn ang="0">
                  <a:pos x="5" y="711419"/>
                </a:cxn>
              </a:cxnLst>
              <a:rect l="txL" t="txT" r="txR" b="txB"/>
              <a:pathLst>
                <a:path w="722348" h="884030">
                  <a:moveTo>
                    <a:pt x="0" y="711419"/>
                  </a:moveTo>
                  <a:lnTo>
                    <a:pt x="0" y="172614"/>
                  </a:lnTo>
                  <a:lnTo>
                    <a:pt x="2" y="172614"/>
                  </a:lnTo>
                  <a:lnTo>
                    <a:pt x="361175" y="0"/>
                  </a:lnTo>
                  <a:lnTo>
                    <a:pt x="722345" y="172612"/>
                  </a:lnTo>
                  <a:lnTo>
                    <a:pt x="722348" y="172612"/>
                  </a:lnTo>
                  <a:lnTo>
                    <a:pt x="722348" y="711418"/>
                  </a:lnTo>
                  <a:lnTo>
                    <a:pt x="361174" y="884030"/>
                  </a:lnTo>
                  <a:lnTo>
                    <a:pt x="5" y="7114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4EBBF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/>
            <a:lstStyle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12" name="任意多边形 34"/>
            <p:cNvSpPr/>
            <p:nvPr/>
          </p:nvSpPr>
          <p:spPr>
            <a:xfrm rot="5400000">
              <a:off x="209437" y="49575"/>
              <a:ext cx="532202" cy="651324"/>
            </a:xfrm>
            <a:custGeom>
              <a:avLst/>
              <a:gdLst>
                <a:gd name="txL" fmla="*/ 0 w 722348"/>
                <a:gd name="txT" fmla="*/ 0 h 884030"/>
                <a:gd name="txR" fmla="*/ 722348 w 722348"/>
                <a:gd name="txB" fmla="*/ 884030 h 884030"/>
              </a:gdLst>
              <a:ahLst/>
              <a:cxnLst>
                <a:cxn ang="0">
                  <a:pos x="0" y="711419"/>
                </a:cxn>
                <a:cxn ang="0">
                  <a:pos x="0" y="172614"/>
                </a:cxn>
                <a:cxn ang="0">
                  <a:pos x="2" y="172614"/>
                </a:cxn>
                <a:cxn ang="0">
                  <a:pos x="361175" y="0"/>
                </a:cxn>
                <a:cxn ang="0">
                  <a:pos x="722345" y="172612"/>
                </a:cxn>
                <a:cxn ang="0">
                  <a:pos x="722348" y="172612"/>
                </a:cxn>
                <a:cxn ang="0">
                  <a:pos x="722348" y="711418"/>
                </a:cxn>
                <a:cxn ang="0">
                  <a:pos x="361174" y="884030"/>
                </a:cxn>
                <a:cxn ang="0">
                  <a:pos x="5" y="711419"/>
                </a:cxn>
              </a:cxnLst>
              <a:rect l="txL" t="txT" r="txR" b="txB"/>
              <a:pathLst>
                <a:path w="722348" h="884030">
                  <a:moveTo>
                    <a:pt x="0" y="711419"/>
                  </a:moveTo>
                  <a:lnTo>
                    <a:pt x="0" y="172614"/>
                  </a:lnTo>
                  <a:lnTo>
                    <a:pt x="2" y="172614"/>
                  </a:lnTo>
                  <a:lnTo>
                    <a:pt x="361175" y="0"/>
                  </a:lnTo>
                  <a:lnTo>
                    <a:pt x="722345" y="172612"/>
                  </a:lnTo>
                  <a:lnTo>
                    <a:pt x="722348" y="172612"/>
                  </a:lnTo>
                  <a:lnTo>
                    <a:pt x="722348" y="711418"/>
                  </a:lnTo>
                  <a:lnTo>
                    <a:pt x="361174" y="884030"/>
                  </a:lnTo>
                  <a:lnTo>
                    <a:pt x="5" y="711419"/>
                  </a:lnTo>
                  <a:close/>
                </a:path>
              </a:pathLst>
            </a:custGeom>
            <a:solidFill>
              <a:srgbClr val="57C5FA"/>
            </a:solidFill>
            <a:ln>
              <a:solidFill>
                <a:srgbClr val="4EBBF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/>
            <a:lstStyle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113" name="组合 37"/>
          <p:cNvGrpSpPr/>
          <p:nvPr/>
        </p:nvGrpSpPr>
        <p:grpSpPr>
          <a:xfrm>
            <a:off x="4447540" y="4554538"/>
            <a:ext cx="923925" cy="754062"/>
            <a:chOff x="0" y="0"/>
            <a:chExt cx="923709" cy="754770"/>
          </a:xfrm>
          <a:solidFill>
            <a:schemeClr val="bg1"/>
          </a:solidFill>
        </p:grpSpPr>
        <p:sp>
          <p:nvSpPr>
            <p:cNvPr id="4114" name="任意多边形 38"/>
            <p:cNvSpPr/>
            <p:nvPr/>
          </p:nvSpPr>
          <p:spPr>
            <a:xfrm rot="5400000">
              <a:off x="84469" y="-84470"/>
              <a:ext cx="754770" cy="923709"/>
            </a:xfrm>
            <a:custGeom>
              <a:avLst/>
              <a:gdLst>
                <a:gd name="txL" fmla="*/ 0 w 722348"/>
                <a:gd name="txT" fmla="*/ 0 h 884030"/>
                <a:gd name="txR" fmla="*/ 722348 w 722348"/>
                <a:gd name="txB" fmla="*/ 884030 h 884030"/>
              </a:gdLst>
              <a:ahLst/>
              <a:cxnLst>
                <a:cxn ang="0">
                  <a:pos x="0" y="711419"/>
                </a:cxn>
                <a:cxn ang="0">
                  <a:pos x="0" y="172614"/>
                </a:cxn>
                <a:cxn ang="0">
                  <a:pos x="2" y="172614"/>
                </a:cxn>
                <a:cxn ang="0">
                  <a:pos x="361175" y="0"/>
                </a:cxn>
                <a:cxn ang="0">
                  <a:pos x="722345" y="172612"/>
                </a:cxn>
                <a:cxn ang="0">
                  <a:pos x="722348" y="172612"/>
                </a:cxn>
                <a:cxn ang="0">
                  <a:pos x="722348" y="711418"/>
                </a:cxn>
                <a:cxn ang="0">
                  <a:pos x="361174" y="884030"/>
                </a:cxn>
                <a:cxn ang="0">
                  <a:pos x="5" y="711419"/>
                </a:cxn>
              </a:cxnLst>
              <a:rect l="txL" t="txT" r="txR" b="txB"/>
              <a:pathLst>
                <a:path w="722348" h="884030">
                  <a:moveTo>
                    <a:pt x="0" y="711419"/>
                  </a:moveTo>
                  <a:lnTo>
                    <a:pt x="0" y="172614"/>
                  </a:lnTo>
                  <a:lnTo>
                    <a:pt x="2" y="172614"/>
                  </a:lnTo>
                  <a:lnTo>
                    <a:pt x="361175" y="0"/>
                  </a:lnTo>
                  <a:lnTo>
                    <a:pt x="722345" y="172612"/>
                  </a:lnTo>
                  <a:lnTo>
                    <a:pt x="722348" y="172612"/>
                  </a:lnTo>
                  <a:lnTo>
                    <a:pt x="722348" y="711418"/>
                  </a:lnTo>
                  <a:lnTo>
                    <a:pt x="361174" y="884030"/>
                  </a:lnTo>
                  <a:lnTo>
                    <a:pt x="5" y="711419"/>
                  </a:lnTo>
                  <a:close/>
                </a:path>
              </a:pathLst>
            </a:custGeom>
            <a:grpFill/>
            <a:ln w="3175" cap="flat" cmpd="sng">
              <a:solidFill>
                <a:srgbClr val="4EBBF6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wrap="square" anchor="ctr"/>
            <a:lstStyle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15" name="任意多边形 39"/>
            <p:cNvSpPr/>
            <p:nvPr/>
          </p:nvSpPr>
          <p:spPr>
            <a:xfrm rot="5400000">
              <a:off x="209437" y="49575"/>
              <a:ext cx="532202" cy="651324"/>
            </a:xfrm>
            <a:custGeom>
              <a:avLst/>
              <a:gdLst>
                <a:gd name="txL" fmla="*/ 0 w 722348"/>
                <a:gd name="txT" fmla="*/ 0 h 884030"/>
                <a:gd name="txR" fmla="*/ 722348 w 722348"/>
                <a:gd name="txB" fmla="*/ 884030 h 884030"/>
              </a:gdLst>
              <a:ahLst/>
              <a:cxnLst>
                <a:cxn ang="0">
                  <a:pos x="0" y="711419"/>
                </a:cxn>
                <a:cxn ang="0">
                  <a:pos x="0" y="172614"/>
                </a:cxn>
                <a:cxn ang="0">
                  <a:pos x="2" y="172614"/>
                </a:cxn>
                <a:cxn ang="0">
                  <a:pos x="361175" y="0"/>
                </a:cxn>
                <a:cxn ang="0">
                  <a:pos x="722345" y="172612"/>
                </a:cxn>
                <a:cxn ang="0">
                  <a:pos x="722348" y="172612"/>
                </a:cxn>
                <a:cxn ang="0">
                  <a:pos x="722348" y="711418"/>
                </a:cxn>
                <a:cxn ang="0">
                  <a:pos x="361174" y="884030"/>
                </a:cxn>
                <a:cxn ang="0">
                  <a:pos x="5" y="711419"/>
                </a:cxn>
              </a:cxnLst>
              <a:rect l="txL" t="txT" r="txR" b="txB"/>
              <a:pathLst>
                <a:path w="722348" h="884030">
                  <a:moveTo>
                    <a:pt x="0" y="711419"/>
                  </a:moveTo>
                  <a:lnTo>
                    <a:pt x="0" y="172614"/>
                  </a:lnTo>
                  <a:lnTo>
                    <a:pt x="2" y="172614"/>
                  </a:lnTo>
                  <a:lnTo>
                    <a:pt x="361175" y="0"/>
                  </a:lnTo>
                  <a:lnTo>
                    <a:pt x="722345" y="172612"/>
                  </a:lnTo>
                  <a:lnTo>
                    <a:pt x="722348" y="172612"/>
                  </a:lnTo>
                  <a:lnTo>
                    <a:pt x="722348" y="711418"/>
                  </a:lnTo>
                  <a:lnTo>
                    <a:pt x="361174" y="884030"/>
                  </a:lnTo>
                  <a:lnTo>
                    <a:pt x="5" y="711419"/>
                  </a:lnTo>
                  <a:close/>
                </a:path>
              </a:pathLst>
            </a:custGeom>
            <a:solidFill>
              <a:srgbClr val="57C5FA"/>
            </a:solidFill>
            <a:ln w="3175">
              <a:solidFill>
                <a:srgbClr val="4EBBF6"/>
              </a:solidFill>
            </a:ln>
          </p:spPr>
          <p:txBody>
            <a:bodyPr wrap="square" anchor="ctr"/>
            <a:lstStyle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116" name="组合 40"/>
          <p:cNvGrpSpPr/>
          <p:nvPr/>
        </p:nvGrpSpPr>
        <p:grpSpPr>
          <a:xfrm>
            <a:off x="6618605" y="2226944"/>
            <a:ext cx="923925" cy="754063"/>
            <a:chOff x="13332" y="-1908"/>
            <a:chExt cx="923709" cy="754770"/>
          </a:xfrm>
          <a:solidFill>
            <a:srgbClr val="57C5FA"/>
          </a:solidFill>
        </p:grpSpPr>
        <p:sp>
          <p:nvSpPr>
            <p:cNvPr id="4117" name="任意多边形 41"/>
            <p:cNvSpPr/>
            <p:nvPr/>
          </p:nvSpPr>
          <p:spPr>
            <a:xfrm rot="5400000">
              <a:off x="97801" y="-86377"/>
              <a:ext cx="754770" cy="923709"/>
            </a:xfrm>
            <a:custGeom>
              <a:avLst/>
              <a:gdLst>
                <a:gd name="txL" fmla="*/ 0 w 722348"/>
                <a:gd name="txT" fmla="*/ 0 h 884030"/>
                <a:gd name="txR" fmla="*/ 722348 w 722348"/>
                <a:gd name="txB" fmla="*/ 884030 h 884030"/>
              </a:gdLst>
              <a:ahLst/>
              <a:cxnLst>
                <a:cxn ang="0">
                  <a:pos x="0" y="711419"/>
                </a:cxn>
                <a:cxn ang="0">
                  <a:pos x="0" y="172614"/>
                </a:cxn>
                <a:cxn ang="0">
                  <a:pos x="2" y="172614"/>
                </a:cxn>
                <a:cxn ang="0">
                  <a:pos x="361175" y="0"/>
                </a:cxn>
                <a:cxn ang="0">
                  <a:pos x="722345" y="172612"/>
                </a:cxn>
                <a:cxn ang="0">
                  <a:pos x="722348" y="172612"/>
                </a:cxn>
                <a:cxn ang="0">
                  <a:pos x="722348" y="711418"/>
                </a:cxn>
                <a:cxn ang="0">
                  <a:pos x="361174" y="884030"/>
                </a:cxn>
                <a:cxn ang="0">
                  <a:pos x="5" y="711419"/>
                </a:cxn>
              </a:cxnLst>
              <a:rect l="txL" t="txT" r="txR" b="txB"/>
              <a:pathLst>
                <a:path w="722348" h="884030">
                  <a:moveTo>
                    <a:pt x="0" y="711419"/>
                  </a:moveTo>
                  <a:lnTo>
                    <a:pt x="0" y="172614"/>
                  </a:lnTo>
                  <a:lnTo>
                    <a:pt x="2" y="172614"/>
                  </a:lnTo>
                  <a:lnTo>
                    <a:pt x="361175" y="0"/>
                  </a:lnTo>
                  <a:lnTo>
                    <a:pt x="722345" y="172612"/>
                  </a:lnTo>
                  <a:lnTo>
                    <a:pt x="722348" y="172612"/>
                  </a:lnTo>
                  <a:lnTo>
                    <a:pt x="722348" y="711418"/>
                  </a:lnTo>
                  <a:lnTo>
                    <a:pt x="361174" y="884030"/>
                  </a:lnTo>
                  <a:lnTo>
                    <a:pt x="5" y="711419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rgbClr val="4EBBF6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wrap="square" anchor="ctr"/>
            <a:lstStyle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18" name="任意多边形 42"/>
            <p:cNvSpPr/>
            <p:nvPr/>
          </p:nvSpPr>
          <p:spPr>
            <a:xfrm rot="5400000">
              <a:off x="209437" y="49575"/>
              <a:ext cx="532202" cy="651324"/>
            </a:xfrm>
            <a:custGeom>
              <a:avLst/>
              <a:gdLst>
                <a:gd name="txL" fmla="*/ 0 w 722348"/>
                <a:gd name="txT" fmla="*/ 0 h 884030"/>
                <a:gd name="txR" fmla="*/ 722348 w 722348"/>
                <a:gd name="txB" fmla="*/ 884030 h 884030"/>
              </a:gdLst>
              <a:ahLst/>
              <a:cxnLst>
                <a:cxn ang="0">
                  <a:pos x="0" y="711419"/>
                </a:cxn>
                <a:cxn ang="0">
                  <a:pos x="0" y="172614"/>
                </a:cxn>
                <a:cxn ang="0">
                  <a:pos x="2" y="172614"/>
                </a:cxn>
                <a:cxn ang="0">
                  <a:pos x="361175" y="0"/>
                </a:cxn>
                <a:cxn ang="0">
                  <a:pos x="722345" y="172612"/>
                </a:cxn>
                <a:cxn ang="0">
                  <a:pos x="722348" y="172612"/>
                </a:cxn>
                <a:cxn ang="0">
                  <a:pos x="722348" y="711418"/>
                </a:cxn>
                <a:cxn ang="0">
                  <a:pos x="361174" y="884030"/>
                </a:cxn>
                <a:cxn ang="0">
                  <a:pos x="5" y="711419"/>
                </a:cxn>
              </a:cxnLst>
              <a:rect l="txL" t="txT" r="txR" b="txB"/>
              <a:pathLst>
                <a:path w="722348" h="884030">
                  <a:moveTo>
                    <a:pt x="0" y="711419"/>
                  </a:moveTo>
                  <a:lnTo>
                    <a:pt x="0" y="172614"/>
                  </a:lnTo>
                  <a:lnTo>
                    <a:pt x="2" y="172614"/>
                  </a:lnTo>
                  <a:lnTo>
                    <a:pt x="361175" y="0"/>
                  </a:lnTo>
                  <a:lnTo>
                    <a:pt x="722345" y="172612"/>
                  </a:lnTo>
                  <a:lnTo>
                    <a:pt x="722348" y="172612"/>
                  </a:lnTo>
                  <a:lnTo>
                    <a:pt x="722348" y="711418"/>
                  </a:lnTo>
                  <a:lnTo>
                    <a:pt x="361174" y="884030"/>
                  </a:lnTo>
                  <a:lnTo>
                    <a:pt x="5" y="711419"/>
                  </a:lnTo>
                  <a:close/>
                </a:path>
              </a:pathLst>
            </a:custGeom>
            <a:grpFill/>
            <a:ln w="3175">
              <a:solidFill>
                <a:srgbClr val="4EBBF6"/>
              </a:solidFill>
            </a:ln>
          </p:spPr>
          <p:txBody>
            <a:bodyPr wrap="square" anchor="ctr"/>
            <a:lstStyle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3" name="椭圆 42"/>
          <p:cNvSpPr/>
          <p:nvPr/>
        </p:nvSpPr>
        <p:spPr>
          <a:xfrm>
            <a:off x="2616106" y="-5850714"/>
            <a:ext cx="7489338" cy="7489338"/>
          </a:xfrm>
          <a:prstGeom prst="ellipse">
            <a:avLst/>
          </a:prstGeom>
          <a:noFill/>
          <a:ln w="34925">
            <a:gradFill>
              <a:gsLst>
                <a:gs pos="0">
                  <a:srgbClr val="57C5FA"/>
                </a:gs>
                <a:gs pos="100000">
                  <a:srgbClr val="1380D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974008" y="-5389261"/>
            <a:ext cx="6706598" cy="6706598"/>
          </a:xfrm>
          <a:prstGeom prst="ellipse">
            <a:avLst/>
          </a:prstGeom>
          <a:noFill/>
          <a:ln>
            <a:gradFill>
              <a:gsLst>
                <a:gs pos="0">
                  <a:srgbClr val="57C5FA">
                    <a:alpha val="52000"/>
                  </a:srgbClr>
                </a:gs>
                <a:gs pos="100000">
                  <a:srgbClr val="1380DB">
                    <a:alpha val="46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7353173" y="6408420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404311" y="388001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rgbClr val="1380DB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目  录</a:t>
            </a:r>
            <a:endParaRPr lang="zh-CN" altLang="en-US" sz="4800" dirty="0">
              <a:solidFill>
                <a:srgbClr val="1380DB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119380" y="50800"/>
            <a:ext cx="3141980" cy="1638935"/>
            <a:chOff x="-39" y="70"/>
            <a:chExt cx="4948" cy="2581"/>
          </a:xfrm>
        </p:grpSpPr>
        <p:grpSp>
          <p:nvGrpSpPr>
            <p:cNvPr id="20" name="组合 1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24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5" name="图片 24" descr="协会logo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28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30" name="图片 29" descr="泛珠三角城市会展联盟logo"/>
              <p:cNvPicPr>
                <a:picLocks noChangeAspect="1"/>
              </p:cNvPicPr>
              <p:nvPr/>
            </p:nvPicPr>
            <p:blipFill>
              <a:blip r:embed="rId3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grpSp>
        <p:nvGrpSpPr>
          <p:cNvPr id="4119" name="组合 43"/>
          <p:cNvGrpSpPr/>
          <p:nvPr/>
        </p:nvGrpSpPr>
        <p:grpSpPr>
          <a:xfrm>
            <a:off x="8926830" y="3282315"/>
            <a:ext cx="923925" cy="755650"/>
            <a:chOff x="0" y="0"/>
            <a:chExt cx="923709" cy="754770"/>
          </a:xfrm>
          <a:solidFill>
            <a:srgbClr val="57C5FA"/>
          </a:solidFill>
        </p:grpSpPr>
        <p:sp>
          <p:nvSpPr>
            <p:cNvPr id="4120" name="任意多边形 44"/>
            <p:cNvSpPr/>
            <p:nvPr/>
          </p:nvSpPr>
          <p:spPr>
            <a:xfrm rot="5400000">
              <a:off x="84469" y="-84470"/>
              <a:ext cx="754770" cy="923709"/>
            </a:xfrm>
            <a:custGeom>
              <a:avLst/>
              <a:gdLst>
                <a:gd name="txL" fmla="*/ 0 w 722348"/>
                <a:gd name="txT" fmla="*/ 0 h 884030"/>
                <a:gd name="txR" fmla="*/ 722348 w 722348"/>
                <a:gd name="txB" fmla="*/ 884030 h 884030"/>
              </a:gdLst>
              <a:ahLst/>
              <a:cxnLst>
                <a:cxn ang="0">
                  <a:pos x="0" y="711419"/>
                </a:cxn>
                <a:cxn ang="0">
                  <a:pos x="0" y="172614"/>
                </a:cxn>
                <a:cxn ang="0">
                  <a:pos x="2" y="172614"/>
                </a:cxn>
                <a:cxn ang="0">
                  <a:pos x="361175" y="0"/>
                </a:cxn>
                <a:cxn ang="0">
                  <a:pos x="722345" y="172612"/>
                </a:cxn>
                <a:cxn ang="0">
                  <a:pos x="722348" y="172612"/>
                </a:cxn>
                <a:cxn ang="0">
                  <a:pos x="722348" y="711418"/>
                </a:cxn>
                <a:cxn ang="0">
                  <a:pos x="361174" y="884030"/>
                </a:cxn>
                <a:cxn ang="0">
                  <a:pos x="5" y="711419"/>
                </a:cxn>
              </a:cxnLst>
              <a:rect l="txL" t="txT" r="txR" b="txB"/>
              <a:pathLst>
                <a:path w="722348" h="884030">
                  <a:moveTo>
                    <a:pt x="0" y="711419"/>
                  </a:moveTo>
                  <a:lnTo>
                    <a:pt x="0" y="172614"/>
                  </a:lnTo>
                  <a:lnTo>
                    <a:pt x="2" y="172614"/>
                  </a:lnTo>
                  <a:lnTo>
                    <a:pt x="361175" y="0"/>
                  </a:lnTo>
                  <a:lnTo>
                    <a:pt x="722345" y="172612"/>
                  </a:lnTo>
                  <a:lnTo>
                    <a:pt x="722348" y="172612"/>
                  </a:lnTo>
                  <a:lnTo>
                    <a:pt x="722348" y="711418"/>
                  </a:lnTo>
                  <a:lnTo>
                    <a:pt x="361174" y="884030"/>
                  </a:lnTo>
                  <a:lnTo>
                    <a:pt x="5" y="711419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rgbClr val="4EBBF6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wrap="square" anchor="ctr"/>
            <a:lstStyle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21" name="任意多边形 45"/>
            <p:cNvSpPr/>
            <p:nvPr/>
          </p:nvSpPr>
          <p:spPr>
            <a:xfrm rot="5400000">
              <a:off x="209437" y="49575"/>
              <a:ext cx="532202" cy="651324"/>
            </a:xfrm>
            <a:custGeom>
              <a:avLst/>
              <a:gdLst>
                <a:gd name="txL" fmla="*/ 0 w 722348"/>
                <a:gd name="txT" fmla="*/ 0 h 884030"/>
                <a:gd name="txR" fmla="*/ 722348 w 722348"/>
                <a:gd name="txB" fmla="*/ 884030 h 884030"/>
              </a:gdLst>
              <a:ahLst/>
              <a:cxnLst>
                <a:cxn ang="0">
                  <a:pos x="0" y="711419"/>
                </a:cxn>
                <a:cxn ang="0">
                  <a:pos x="0" y="172614"/>
                </a:cxn>
                <a:cxn ang="0">
                  <a:pos x="2" y="172614"/>
                </a:cxn>
                <a:cxn ang="0">
                  <a:pos x="361175" y="0"/>
                </a:cxn>
                <a:cxn ang="0">
                  <a:pos x="722345" y="172612"/>
                </a:cxn>
                <a:cxn ang="0">
                  <a:pos x="722348" y="172612"/>
                </a:cxn>
                <a:cxn ang="0">
                  <a:pos x="722348" y="711418"/>
                </a:cxn>
                <a:cxn ang="0">
                  <a:pos x="361174" y="884030"/>
                </a:cxn>
                <a:cxn ang="0">
                  <a:pos x="5" y="711419"/>
                </a:cxn>
              </a:cxnLst>
              <a:rect l="txL" t="txT" r="txR" b="txB"/>
              <a:pathLst>
                <a:path w="722348" h="884030">
                  <a:moveTo>
                    <a:pt x="0" y="711419"/>
                  </a:moveTo>
                  <a:lnTo>
                    <a:pt x="0" y="172614"/>
                  </a:lnTo>
                  <a:lnTo>
                    <a:pt x="2" y="172614"/>
                  </a:lnTo>
                  <a:lnTo>
                    <a:pt x="361175" y="0"/>
                  </a:lnTo>
                  <a:lnTo>
                    <a:pt x="722345" y="172612"/>
                  </a:lnTo>
                  <a:lnTo>
                    <a:pt x="722348" y="172612"/>
                  </a:lnTo>
                  <a:lnTo>
                    <a:pt x="722348" y="711418"/>
                  </a:lnTo>
                  <a:lnTo>
                    <a:pt x="361174" y="884030"/>
                  </a:lnTo>
                  <a:lnTo>
                    <a:pt x="5" y="711419"/>
                  </a:lnTo>
                  <a:close/>
                </a:path>
              </a:pathLst>
            </a:custGeom>
            <a:grpFill/>
            <a:ln w="3175">
              <a:solidFill>
                <a:srgbClr val="4EBBF6"/>
              </a:solidFill>
            </a:ln>
          </p:spPr>
          <p:txBody>
            <a:bodyPr wrap="square" anchor="ctr"/>
            <a:lstStyle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6" grpId="0"/>
      <p:bldP spid="4107" grpId="0"/>
      <p:bldP spid="4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52438" y="6250781"/>
            <a:ext cx="1214438" cy="1214438"/>
          </a:xfrm>
          <a:prstGeom prst="ellipse">
            <a:avLst/>
          </a:prstGeom>
          <a:gradFill>
            <a:gsLst>
              <a:gs pos="0">
                <a:srgbClr val="F16D69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201549" y="1012801"/>
            <a:ext cx="1785229" cy="1785229"/>
          </a:xfrm>
          <a:prstGeom prst="ellipse">
            <a:avLst/>
          </a:prstGeom>
          <a:gradFill>
            <a:gsLst>
              <a:gs pos="0">
                <a:srgbClr val="57C5FA"/>
              </a:gs>
              <a:gs pos="100000">
                <a:srgbClr val="1380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/>
              <a:t>1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539171" y="1032940"/>
            <a:ext cx="5008383" cy="1283629"/>
            <a:chOff x="-2476504" y="2597434"/>
            <a:chExt cx="5008383" cy="1283629"/>
          </a:xfrm>
        </p:grpSpPr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764270" y="-7588911"/>
            <a:ext cx="13839692" cy="13839692"/>
            <a:chOff x="2616106" y="-5850714"/>
            <a:chExt cx="7489338" cy="7489338"/>
          </a:xfrm>
        </p:grpSpPr>
        <p:sp>
          <p:nvSpPr>
            <p:cNvPr id="22" name="椭圆 21"/>
            <p:cNvSpPr/>
            <p:nvPr/>
          </p:nvSpPr>
          <p:spPr>
            <a:xfrm>
              <a:off x="2974008" y="-5389261"/>
              <a:ext cx="6706598" cy="6706598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57C5FA">
                      <a:alpha val="52000"/>
                    </a:srgbClr>
                  </a:gs>
                  <a:gs pos="100000">
                    <a:srgbClr val="1380DB">
                      <a:alpha val="46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2616106" y="-5850714"/>
              <a:ext cx="7489338" cy="7489338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rgbClr val="57C5FA"/>
                  </a:gs>
                  <a:gs pos="100000">
                    <a:srgbClr val="1380D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250159" y="3361037"/>
            <a:ext cx="56921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会展与国家战略融合</a:t>
            </a:r>
          </a:p>
          <a:p>
            <a:pPr algn="ctr"/>
            <a:r>
              <a:rPr lang="en-US" altLang="x-none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让世界更和谐</a:t>
            </a:r>
          </a:p>
        </p:txBody>
      </p:sp>
      <p:sp>
        <p:nvSpPr>
          <p:cNvPr id="7" name="椭圆 6"/>
          <p:cNvSpPr/>
          <p:nvPr/>
        </p:nvSpPr>
        <p:spPr>
          <a:xfrm>
            <a:off x="11282362" y="2105025"/>
            <a:ext cx="1819275" cy="1819275"/>
          </a:xfrm>
          <a:prstGeom prst="ellipse">
            <a:avLst/>
          </a:prstGeom>
          <a:gradFill>
            <a:gsLst>
              <a:gs pos="0">
                <a:srgbClr val="F3AA3B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019163" y="63417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3009900" y="2667000"/>
            <a:ext cx="1244600" cy="1244600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825115" y="486428"/>
            <a:ext cx="88620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与与国家战略融合</a:t>
            </a:r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Microsoft JhengHei Light" pitchFamily="2" charset="-122"/>
              </a:rPr>
              <a:t>，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让世界更和谐</a:t>
            </a:r>
            <a:endParaRPr lang="zh-CN" altLang="en-US" sz="4000" dirty="0">
              <a:solidFill>
                <a:srgbClr val="4EBBF6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172720" y="-65405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6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1279452" y="1217872"/>
            <a:ext cx="4170679" cy="845820"/>
            <a:chOff x="2562194" y="3101180"/>
            <a:chExt cx="2587084" cy="524664"/>
          </a:xfrm>
        </p:grpSpPr>
        <p:sp>
          <p:nvSpPr>
            <p:cNvPr id="9" name="MH_Number_1">
              <a:hlinkClick r:id="rId7" action="ppaction://hlinksldjump"/>
            </p:cNvPr>
            <p:cNvSpPr/>
            <p:nvPr>
              <p:custDataLst>
                <p:tags r:id="rId2"/>
              </p:custDataLst>
            </p:nvPr>
          </p:nvSpPr>
          <p:spPr>
            <a:xfrm flipH="1">
              <a:off x="2562194" y="3172376"/>
              <a:ext cx="399023" cy="382344"/>
            </a:xfrm>
            <a:custGeom>
              <a:avLst/>
              <a:gdLst>
                <a:gd name="connsiteX0" fmla="*/ 0 w 580231"/>
                <a:gd name="connsiteY0" fmla="*/ 0 h 469900"/>
                <a:gd name="connsiteX1" fmla="*/ 469900 w 580231"/>
                <a:gd name="connsiteY1" fmla="*/ 0 h 469900"/>
                <a:gd name="connsiteX2" fmla="*/ 469900 w 580231"/>
                <a:gd name="connsiteY2" fmla="*/ 140764 h 469900"/>
                <a:gd name="connsiteX3" fmla="*/ 580231 w 580231"/>
                <a:gd name="connsiteY3" fmla="*/ 234950 h 469900"/>
                <a:gd name="connsiteX4" fmla="*/ 469900 w 580231"/>
                <a:gd name="connsiteY4" fmla="*/ 329136 h 469900"/>
                <a:gd name="connsiteX5" fmla="*/ 469900 w 580231"/>
                <a:gd name="connsiteY5" fmla="*/ 469900 h 469900"/>
                <a:gd name="connsiteX6" fmla="*/ 0 w 580231"/>
                <a:gd name="connsiteY6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231" h="469900">
                  <a:moveTo>
                    <a:pt x="0" y="0"/>
                  </a:moveTo>
                  <a:lnTo>
                    <a:pt x="469900" y="0"/>
                  </a:lnTo>
                  <a:lnTo>
                    <a:pt x="469900" y="140764"/>
                  </a:lnTo>
                  <a:lnTo>
                    <a:pt x="580231" y="234950"/>
                  </a:lnTo>
                  <a:lnTo>
                    <a:pt x="469900" y="329136"/>
                  </a:lnTo>
                  <a:lnTo>
                    <a:pt x="469900" y="469900"/>
                  </a:lnTo>
                  <a:lnTo>
                    <a:pt x="0" y="46990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556" tIns="0" rIns="0" bIns="22779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FF"/>
                  </a:solidFill>
                </a:rPr>
                <a:t>1</a:t>
              </a:r>
              <a:endParaRPr lang="zh-CN" alt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12" name="MH_Entry_1">
              <a:hlinkClick r:id="rId7" action="ppaction://hlinksldjump"/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2752050" y="3101180"/>
              <a:ext cx="2397228" cy="524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2835" tIns="0" rIns="52835" bIns="0" anchor="ctr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2800" dirty="0">
                  <a:latin typeface="+mn-lt"/>
                  <a:ea typeface="+mn-ea"/>
                </a:rPr>
                <a:t>穗港澳会展合作论坛</a:t>
              </a: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012950" y="1949450"/>
            <a:ext cx="5791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"/>
            </a:pPr>
            <a:r>
              <a:rPr lang="en-US" altLang="zh-CN" sz="2400"/>
              <a:t>2005.7 </a:t>
            </a:r>
            <a:r>
              <a:rPr lang="zh-CN" altLang="en-US" sz="2400"/>
              <a:t>签订《穗港澳会展业合作协议》</a:t>
            </a:r>
          </a:p>
        </p:txBody>
      </p:sp>
      <p:graphicFrame>
        <p:nvGraphicFramePr>
          <p:cNvPr id="2" name="表格 -1"/>
          <p:cNvGraphicFramePr/>
          <p:nvPr/>
        </p:nvGraphicFramePr>
        <p:xfrm>
          <a:off x="1922780" y="2409825"/>
          <a:ext cx="7868285" cy="382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085"/>
                <a:gridCol w="5918835"/>
                <a:gridCol w="761365"/>
              </a:tblGrid>
              <a:tr h="3448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时间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全称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地点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17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2006.09.01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第一届穗港澳会展业合作论坛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广州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2008.10.23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第二届穗港澳会展业合作论坛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澳门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2010.05.06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第三届穗港澳会展业合作论坛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香港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2011.08.25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第四届穗港澳会展业合作论坛暨珠三角城市会展联盟成立签约大会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广州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96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2012.10.18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第五届穗港澳会展业合作论坛暨第一届珠三角会展城市论坛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澳门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2013.06.07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第六届穗港澳会展业合作论坛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香港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17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2014.02.28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第七届穗港澳会展合作论坛暨城市会展合作交流会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广州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2015.10.22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第八届穗港澳会展业合作论坛暨泛珠三角城市会展经济合作论坛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澳门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2016.06.08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第九届穗港澳会展业合作论坛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香港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2017.11.17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大湾区合作发展峰会暨第十届穗港澳会展合作论坛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ts val="2500"/>
                        </a:lnSpc>
                        <a:buNone/>
                      </a:pPr>
                      <a:r>
                        <a:rPr lang="zh-CN" altLang="zh-CN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广州</a:t>
                      </a: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" name="图片 5" descr="IMG_09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" y="2815590"/>
            <a:ext cx="3481705" cy="1956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/>
        </p:nvSpPr>
        <p:spPr>
          <a:xfrm>
            <a:off x="472440" y="5523230"/>
            <a:ext cx="1254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75285" y="4907280"/>
            <a:ext cx="2847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第八届穗港澳会展业合作论坛暨泛珠三角城市会展经济合作论坛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677410" y="5064760"/>
            <a:ext cx="2210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第九届穗港澳会展业合作论坛</a:t>
            </a:r>
          </a:p>
        </p:txBody>
      </p:sp>
      <p:pic>
        <p:nvPicPr>
          <p:cNvPr id="36" name="图片 4" descr="QQ图片201606121155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1585" y="2797810"/>
            <a:ext cx="4609465" cy="2109470"/>
          </a:xfrm>
          <a:prstGeom prst="rect">
            <a:avLst/>
          </a:prstGeom>
        </p:spPr>
      </p:pic>
      <p:pic>
        <p:nvPicPr>
          <p:cNvPr id="37" name="图片 36" descr="微信图片_201711211038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9005" y="2774315"/>
            <a:ext cx="3256915" cy="213296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9192260" y="5001260"/>
            <a:ext cx="2210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大湾区合作发展峰会暨第十届穗港澳会展合作论坛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019163" y="63417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3009900" y="2647950"/>
            <a:ext cx="1244600" cy="1244600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825115" y="486428"/>
            <a:ext cx="88620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与与国家战略融合</a:t>
            </a:r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Microsoft JhengHei Light" pitchFamily="2" charset="-122"/>
              </a:rPr>
              <a:t>，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让世界更和谐</a:t>
            </a:r>
            <a:endParaRPr lang="zh-CN" altLang="en-US" sz="4000" dirty="0">
              <a:solidFill>
                <a:srgbClr val="4EBBF6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172720" y="-65405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6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sp>
        <p:nvSpPr>
          <p:cNvPr id="27" name="文本框 26"/>
          <p:cNvSpPr txBox="1"/>
          <p:nvPr/>
        </p:nvSpPr>
        <p:spPr>
          <a:xfrm>
            <a:off x="472440" y="5523230"/>
            <a:ext cx="1254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43649" y="1404631"/>
            <a:ext cx="4813936" cy="845820"/>
            <a:chOff x="2317416" y="3783078"/>
            <a:chExt cx="2986097" cy="524664"/>
          </a:xfrm>
        </p:grpSpPr>
        <p:sp>
          <p:nvSpPr>
            <p:cNvPr id="13" name="MH_Number_2">
              <a:hlinkClick r:id="rId7" action="ppaction://hlinksldjump"/>
            </p:cNvPr>
            <p:cNvSpPr/>
            <p:nvPr>
              <p:custDataLst>
                <p:tags r:id="rId2"/>
              </p:custDataLst>
            </p:nvPr>
          </p:nvSpPr>
          <p:spPr>
            <a:xfrm>
              <a:off x="2317416" y="3854274"/>
              <a:ext cx="399023" cy="382344"/>
            </a:xfrm>
            <a:custGeom>
              <a:avLst/>
              <a:gdLst>
                <a:gd name="connsiteX0" fmla="*/ 0 w 580231"/>
                <a:gd name="connsiteY0" fmla="*/ 0 h 469900"/>
                <a:gd name="connsiteX1" fmla="*/ 469900 w 580231"/>
                <a:gd name="connsiteY1" fmla="*/ 0 h 469900"/>
                <a:gd name="connsiteX2" fmla="*/ 469900 w 580231"/>
                <a:gd name="connsiteY2" fmla="*/ 140764 h 469900"/>
                <a:gd name="connsiteX3" fmla="*/ 580231 w 580231"/>
                <a:gd name="connsiteY3" fmla="*/ 234950 h 469900"/>
                <a:gd name="connsiteX4" fmla="*/ 469900 w 580231"/>
                <a:gd name="connsiteY4" fmla="*/ 329136 h 469900"/>
                <a:gd name="connsiteX5" fmla="*/ 469900 w 580231"/>
                <a:gd name="connsiteY5" fmla="*/ 469900 h 469900"/>
                <a:gd name="connsiteX6" fmla="*/ 0 w 580231"/>
                <a:gd name="connsiteY6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231" h="469900">
                  <a:moveTo>
                    <a:pt x="0" y="0"/>
                  </a:moveTo>
                  <a:lnTo>
                    <a:pt x="469900" y="0"/>
                  </a:lnTo>
                  <a:lnTo>
                    <a:pt x="469900" y="140764"/>
                  </a:lnTo>
                  <a:lnTo>
                    <a:pt x="580231" y="234950"/>
                  </a:lnTo>
                  <a:lnTo>
                    <a:pt x="469900" y="329136"/>
                  </a:lnTo>
                  <a:lnTo>
                    <a:pt x="469900" y="469900"/>
                  </a:lnTo>
                  <a:lnTo>
                    <a:pt x="0" y="46990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45556" bIns="22779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FF"/>
                  </a:solidFill>
                </a:rPr>
                <a:t>2</a:t>
              </a:r>
              <a:endParaRPr lang="zh-CN" alt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14" name="MH_Entry_2">
              <a:hlinkClick r:id="rId7" action="ppaction://hlinksldjump"/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768423" y="3783078"/>
              <a:ext cx="2535090" cy="524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2835" tIns="0" rIns="52835" bIns="0" anchor="ctr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+mn-lt"/>
                  <a:ea typeface="+mn-ea"/>
                </a:rPr>
                <a:t>珠三角城市会展联盟</a:t>
              </a:r>
            </a:p>
          </p:txBody>
        </p:sp>
      </p:grpSp>
      <p:pic>
        <p:nvPicPr>
          <p:cNvPr id="3" name="图片 2" descr="珠三角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650" y="3253740"/>
            <a:ext cx="2650490" cy="25920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2620" y="2136140"/>
            <a:ext cx="3549015" cy="189484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961255" y="3023235"/>
            <a:ext cx="7258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"/>
            </a:pPr>
            <a:r>
              <a:rPr lang="en-US" altLang="zh-CN" sz="2400"/>
              <a:t>2011.08.25  </a:t>
            </a:r>
            <a:r>
              <a:rPr lang="zh-CN" altLang="en-US" sz="2400"/>
              <a:t>港澳、珠三角</a:t>
            </a:r>
            <a:r>
              <a:rPr lang="en-US" altLang="zh-CN" sz="2400"/>
              <a:t>11</a:t>
            </a:r>
            <a:r>
              <a:rPr lang="zh-CN" altLang="en-US" sz="2400"/>
              <a:t>个城市</a:t>
            </a:r>
          </a:p>
          <a:p>
            <a:pPr indent="0">
              <a:buFont typeface="Wingdings" panose="05000000000000000000" charset="0"/>
              <a:buNone/>
            </a:pPr>
            <a:r>
              <a:rPr lang="zh-CN" altLang="en-US" sz="2400"/>
              <a:t>                       签订《珠三角城市会展合作联盟协议》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43535" y="4097655"/>
            <a:ext cx="4147185" cy="260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019163" y="63417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3009900" y="2647950"/>
            <a:ext cx="1244600" cy="1244600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825115" y="486428"/>
            <a:ext cx="88620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与与国家战略融合</a:t>
            </a:r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Microsoft JhengHei Light" pitchFamily="2" charset="-122"/>
              </a:rPr>
              <a:t>，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让世界更和谐</a:t>
            </a:r>
            <a:endParaRPr lang="zh-CN" altLang="en-US" sz="4000" dirty="0">
              <a:solidFill>
                <a:srgbClr val="4EBBF6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172720" y="-65405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6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sp>
        <p:nvSpPr>
          <p:cNvPr id="27" name="文本框 26"/>
          <p:cNvSpPr txBox="1"/>
          <p:nvPr/>
        </p:nvSpPr>
        <p:spPr>
          <a:xfrm>
            <a:off x="472440" y="5523230"/>
            <a:ext cx="1254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Rectangle 1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82560" y="2296795"/>
            <a:ext cx="3746500" cy="194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ot"/>
                <a:round/>
                <a:headEnd type="oval" w="med" len="med"/>
                <a:tailEnd type="oval" w="med" len="med"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r>
              <a:rPr kumimoji="0" lang="zh-CN" alt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sym typeface="Arial" panose="020B0604020202020204" pitchFamily="34" charset="0"/>
              </a:rPr>
              <a:t>四个共享：</a:t>
            </a:r>
          </a:p>
          <a:p>
            <a:r>
              <a:rPr kumimoji="0" lang="zh-CN" altLang="en-US" sz="2800" b="1" dirty="0">
                <a:latin typeface="+mn-lt"/>
                <a:ea typeface="+mn-ea"/>
                <a:sym typeface="Arial" panose="020B0604020202020204" pitchFamily="34" charset="0"/>
              </a:rPr>
              <a:t>资源共享、信息共享、</a:t>
            </a:r>
          </a:p>
          <a:p>
            <a:r>
              <a:rPr kumimoji="0" lang="zh-CN" altLang="en-US" sz="2800" b="1" dirty="0">
                <a:latin typeface="+mn-lt"/>
                <a:ea typeface="+mn-ea"/>
                <a:sym typeface="Arial" panose="020B0604020202020204" pitchFamily="34" charset="0"/>
              </a:rPr>
              <a:t>人才共享、服务共享</a:t>
            </a:r>
          </a:p>
        </p:txBody>
      </p:sp>
      <p:sp>
        <p:nvSpPr>
          <p:cNvPr id="5" name="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91615" y="2296795"/>
            <a:ext cx="2920365" cy="129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ysDot"/>
                <a:round/>
                <a:headEnd type="oval" w="med" len="med"/>
                <a:tailEnd type="oval" w="med" len="med"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r>
              <a:rPr kumimoji="0" lang="zh-CN" alt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sym typeface="Arial" panose="020B0604020202020204" pitchFamily="34" charset="0"/>
              </a:rPr>
              <a:t>三个互通：</a:t>
            </a:r>
          </a:p>
          <a:p>
            <a:r>
              <a:rPr kumimoji="0" lang="zh-CN" altLang="en-US" sz="2800" b="1" dirty="0">
                <a:latin typeface="+mn-lt"/>
                <a:ea typeface="+mn-ea"/>
                <a:sym typeface="Arial" panose="020B0604020202020204" pitchFamily="34" charset="0"/>
              </a:rPr>
              <a:t>企业资质互通、</a:t>
            </a:r>
          </a:p>
          <a:p>
            <a:r>
              <a:rPr kumimoji="0" lang="zh-CN" altLang="en-US" sz="2800" b="1" dirty="0">
                <a:latin typeface="+mn-lt"/>
                <a:ea typeface="+mn-ea"/>
                <a:sym typeface="Arial" panose="020B0604020202020204" pitchFamily="34" charset="0"/>
              </a:rPr>
              <a:t>人才职称互通、</a:t>
            </a:r>
          </a:p>
          <a:p>
            <a:r>
              <a:rPr kumimoji="0" lang="zh-CN" altLang="en-US" sz="2800" b="1" dirty="0">
                <a:latin typeface="+mn-lt"/>
                <a:ea typeface="+mn-ea"/>
                <a:sym typeface="Arial" panose="020B0604020202020204" pitchFamily="34" charset="0"/>
              </a:rPr>
              <a:t>诚信资质互通</a:t>
            </a:r>
          </a:p>
        </p:txBody>
      </p:sp>
      <p:sp>
        <p:nvSpPr>
          <p:cNvPr id="7" name="握手"/>
          <p:cNvSpPr/>
          <p:nvPr/>
        </p:nvSpPr>
        <p:spPr bwMode="auto">
          <a:xfrm>
            <a:off x="4875530" y="3766185"/>
            <a:ext cx="1928495" cy="1319530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任意多边形 7"/>
          <p:cNvSpPr/>
          <p:nvPr>
            <p:custDataLst>
              <p:tags r:id="rId3"/>
            </p:custDataLst>
          </p:nvPr>
        </p:nvSpPr>
        <p:spPr>
          <a:xfrm>
            <a:off x="4980305" y="2138680"/>
            <a:ext cx="1718945" cy="1395095"/>
          </a:xfrm>
          <a:custGeom>
            <a:avLst/>
            <a:gdLst>
              <a:gd name="connsiteX0" fmla="*/ 671492 w 1230136"/>
              <a:gd name="connsiteY0" fmla="*/ 0 h 1234126"/>
              <a:gd name="connsiteX1" fmla="*/ 702634 w 1230136"/>
              <a:gd name="connsiteY1" fmla="*/ 399 h 1234126"/>
              <a:gd name="connsiteX2" fmla="*/ 732861 w 1230136"/>
              <a:gd name="connsiteY2" fmla="*/ 3360 h 1234126"/>
              <a:gd name="connsiteX3" fmla="*/ 747318 w 1230136"/>
              <a:gd name="connsiteY3" fmla="*/ 4776 h 1234126"/>
              <a:gd name="connsiteX4" fmla="*/ 762239 w 1230136"/>
              <a:gd name="connsiteY4" fmla="*/ 8226 h 1234126"/>
              <a:gd name="connsiteX5" fmla="*/ 776631 w 1230136"/>
              <a:gd name="connsiteY5" fmla="*/ 10299 h 1234126"/>
              <a:gd name="connsiteX6" fmla="*/ 790109 w 1230136"/>
              <a:gd name="connsiteY6" fmla="*/ 14934 h 1234126"/>
              <a:gd name="connsiteX7" fmla="*/ 817786 w 1230136"/>
              <a:gd name="connsiteY7" fmla="*/ 23611 h 1234126"/>
              <a:gd name="connsiteX8" fmla="*/ 844549 w 1230136"/>
              <a:gd name="connsiteY8" fmla="*/ 34850 h 1234126"/>
              <a:gd name="connsiteX9" fmla="*/ 870462 w 1230136"/>
              <a:gd name="connsiteY9" fmla="*/ 47995 h 1234126"/>
              <a:gd name="connsiteX10" fmla="*/ 895589 w 1230136"/>
              <a:gd name="connsiteY10" fmla="*/ 62388 h 1234126"/>
              <a:gd name="connsiteX11" fmla="*/ 918423 w 1230136"/>
              <a:gd name="connsiteY11" fmla="*/ 79872 h 1234126"/>
              <a:gd name="connsiteX12" fmla="*/ 941850 w 1230136"/>
              <a:gd name="connsiteY12" fmla="*/ 98076 h 1234126"/>
              <a:gd name="connsiteX13" fmla="*/ 964427 w 1230136"/>
              <a:gd name="connsiteY13" fmla="*/ 118186 h 1234126"/>
              <a:gd name="connsiteX14" fmla="*/ 984904 w 1230136"/>
              <a:gd name="connsiteY14" fmla="*/ 139416 h 1234126"/>
              <a:gd name="connsiteX15" fmla="*/ 1005846 w 1230136"/>
              <a:gd name="connsiteY15" fmla="*/ 162680 h 1234126"/>
              <a:gd name="connsiteX16" fmla="*/ 1024687 w 1230136"/>
              <a:gd name="connsiteY16" fmla="*/ 187065 h 1234126"/>
              <a:gd name="connsiteX17" fmla="*/ 1043399 w 1230136"/>
              <a:gd name="connsiteY17" fmla="*/ 212762 h 1234126"/>
              <a:gd name="connsiteX18" fmla="*/ 1060733 w 1230136"/>
              <a:gd name="connsiteY18" fmla="*/ 238988 h 1234126"/>
              <a:gd name="connsiteX19" fmla="*/ 1077810 w 1230136"/>
              <a:gd name="connsiteY19" fmla="*/ 267840 h 1234126"/>
              <a:gd name="connsiteX20" fmla="*/ 1092980 w 1230136"/>
              <a:gd name="connsiteY20" fmla="*/ 295842 h 1234126"/>
              <a:gd name="connsiteX21" fmla="*/ 1107299 w 1230136"/>
              <a:gd name="connsiteY21" fmla="*/ 325750 h 1234126"/>
              <a:gd name="connsiteX22" fmla="*/ 1121555 w 1230136"/>
              <a:gd name="connsiteY22" fmla="*/ 356314 h 1234126"/>
              <a:gd name="connsiteX23" fmla="*/ 1135088 w 1230136"/>
              <a:gd name="connsiteY23" fmla="*/ 387470 h 1234126"/>
              <a:gd name="connsiteX24" fmla="*/ 1147244 w 1230136"/>
              <a:gd name="connsiteY24" fmla="*/ 419155 h 1234126"/>
              <a:gd name="connsiteX25" fmla="*/ 1158742 w 1230136"/>
              <a:gd name="connsiteY25" fmla="*/ 450775 h 1234126"/>
              <a:gd name="connsiteX26" fmla="*/ 1169454 w 1230136"/>
              <a:gd name="connsiteY26" fmla="*/ 483644 h 1234126"/>
              <a:gd name="connsiteX27" fmla="*/ 1178788 w 1230136"/>
              <a:gd name="connsiteY27" fmla="*/ 517040 h 1234126"/>
              <a:gd name="connsiteX28" fmla="*/ 1187401 w 1230136"/>
              <a:gd name="connsiteY28" fmla="*/ 551029 h 1234126"/>
              <a:gd name="connsiteX29" fmla="*/ 1196077 w 1230136"/>
              <a:gd name="connsiteY29" fmla="*/ 584362 h 1234126"/>
              <a:gd name="connsiteX30" fmla="*/ 1202783 w 1230136"/>
              <a:gd name="connsiteY30" fmla="*/ 617501 h 1234126"/>
              <a:gd name="connsiteX31" fmla="*/ 1209424 w 1230136"/>
              <a:gd name="connsiteY31" fmla="*/ 651297 h 1234126"/>
              <a:gd name="connsiteX32" fmla="*/ 1215472 w 1230136"/>
              <a:gd name="connsiteY32" fmla="*/ 684372 h 1234126"/>
              <a:gd name="connsiteX33" fmla="*/ 1219549 w 1230136"/>
              <a:gd name="connsiteY33" fmla="*/ 717254 h 1234126"/>
              <a:gd name="connsiteX34" fmla="*/ 1223626 w 1230136"/>
              <a:gd name="connsiteY34" fmla="*/ 750136 h 1234126"/>
              <a:gd name="connsiteX35" fmla="*/ 1226453 w 1230136"/>
              <a:gd name="connsiteY35" fmla="*/ 782232 h 1234126"/>
              <a:gd name="connsiteX36" fmla="*/ 1227966 w 1230136"/>
              <a:gd name="connsiteY36" fmla="*/ 814200 h 1234126"/>
              <a:gd name="connsiteX37" fmla="*/ 1230136 w 1230136"/>
              <a:gd name="connsiteY37" fmla="*/ 846232 h 1234126"/>
              <a:gd name="connsiteX38" fmla="*/ 1229341 w 1230136"/>
              <a:gd name="connsiteY38" fmla="*/ 874659 h 1234126"/>
              <a:gd name="connsiteX39" fmla="*/ 1227169 w 1230136"/>
              <a:gd name="connsiteY39" fmla="*/ 903614 h 1234126"/>
              <a:gd name="connsiteX40" fmla="*/ 1222560 w 1230136"/>
              <a:gd name="connsiteY40" fmla="*/ 930342 h 1234126"/>
              <a:gd name="connsiteX41" fmla="*/ 1216109 w 1230136"/>
              <a:gd name="connsiteY41" fmla="*/ 955564 h 1234126"/>
              <a:gd name="connsiteX42" fmla="*/ 1207687 w 1230136"/>
              <a:gd name="connsiteY42" fmla="*/ 980592 h 1234126"/>
              <a:gd name="connsiteX43" fmla="*/ 1198736 w 1230136"/>
              <a:gd name="connsiteY43" fmla="*/ 1004243 h 1234126"/>
              <a:gd name="connsiteX44" fmla="*/ 1186564 w 1230136"/>
              <a:gd name="connsiteY44" fmla="*/ 1026916 h 1234126"/>
              <a:gd name="connsiteX45" fmla="*/ 1172485 w 1230136"/>
              <a:gd name="connsiteY45" fmla="*/ 1048738 h 1234126"/>
              <a:gd name="connsiteX46" fmla="*/ 1157877 w 1230136"/>
              <a:gd name="connsiteY46" fmla="*/ 1069184 h 1234126"/>
              <a:gd name="connsiteX47" fmla="*/ 1142084 w 1230136"/>
              <a:gd name="connsiteY47" fmla="*/ 1088187 h 1234126"/>
              <a:gd name="connsiteX48" fmla="*/ 1123069 w 1230136"/>
              <a:gd name="connsiteY48" fmla="*/ 1106212 h 1234126"/>
              <a:gd name="connsiteX49" fmla="*/ 1104841 w 1230136"/>
              <a:gd name="connsiteY49" fmla="*/ 1122987 h 1234126"/>
              <a:gd name="connsiteX50" fmla="*/ 1083391 w 1230136"/>
              <a:gd name="connsiteY50" fmla="*/ 1138785 h 1234126"/>
              <a:gd name="connsiteX51" fmla="*/ 1062005 w 1230136"/>
              <a:gd name="connsiteY51" fmla="*/ 1153926 h 1234126"/>
              <a:gd name="connsiteX52" fmla="*/ 1038905 w 1230136"/>
              <a:gd name="connsiteY52" fmla="*/ 1166247 h 1234126"/>
              <a:gd name="connsiteX53" fmla="*/ 1015805 w 1230136"/>
              <a:gd name="connsiteY53" fmla="*/ 1178569 h 1234126"/>
              <a:gd name="connsiteX54" fmla="*/ 991519 w 1230136"/>
              <a:gd name="connsiteY54" fmla="*/ 1189448 h 1234126"/>
              <a:gd name="connsiteX55" fmla="*/ 965327 w 1230136"/>
              <a:gd name="connsiteY55" fmla="*/ 1199478 h 1234126"/>
              <a:gd name="connsiteX56" fmla="*/ 939920 w 1230136"/>
              <a:gd name="connsiteY56" fmla="*/ 1208259 h 1234126"/>
              <a:gd name="connsiteX57" fmla="*/ 912671 w 1230136"/>
              <a:gd name="connsiteY57" fmla="*/ 1215533 h 1234126"/>
              <a:gd name="connsiteX58" fmla="*/ 884892 w 1230136"/>
              <a:gd name="connsiteY58" fmla="*/ 1221430 h 1234126"/>
              <a:gd name="connsiteX59" fmla="*/ 856522 w 1230136"/>
              <a:gd name="connsiteY59" fmla="*/ 1226606 h 1234126"/>
              <a:gd name="connsiteX60" fmla="*/ 828937 w 1230136"/>
              <a:gd name="connsiteY60" fmla="*/ 1230533 h 1234126"/>
              <a:gd name="connsiteX61" fmla="*/ 799509 w 1230136"/>
              <a:gd name="connsiteY61" fmla="*/ 1232954 h 1234126"/>
              <a:gd name="connsiteX62" fmla="*/ 770867 w 1230136"/>
              <a:gd name="connsiteY62" fmla="*/ 1234126 h 1234126"/>
              <a:gd name="connsiteX63" fmla="*/ 741039 w 1230136"/>
              <a:gd name="connsiteY63" fmla="*/ 1233856 h 1234126"/>
              <a:gd name="connsiteX64" fmla="*/ 711276 w 1230136"/>
              <a:gd name="connsiteY64" fmla="*/ 1232930 h 1234126"/>
              <a:gd name="connsiteX65" fmla="*/ 681577 w 1230136"/>
              <a:gd name="connsiteY65" fmla="*/ 1231346 h 1234126"/>
              <a:gd name="connsiteX66" fmla="*/ 652792 w 1230136"/>
              <a:gd name="connsiteY66" fmla="*/ 1227201 h 1234126"/>
              <a:gd name="connsiteX67" fmla="*/ 623414 w 1230136"/>
              <a:gd name="connsiteY67" fmla="*/ 1222335 h 1234126"/>
              <a:gd name="connsiteX68" fmla="*/ 594230 w 1230136"/>
              <a:gd name="connsiteY68" fmla="*/ 1215499 h 1234126"/>
              <a:gd name="connsiteX69" fmla="*/ 565045 w 1230136"/>
              <a:gd name="connsiteY69" fmla="*/ 1208663 h 1234126"/>
              <a:gd name="connsiteX70" fmla="*/ 506405 w 1230136"/>
              <a:gd name="connsiteY70" fmla="*/ 1190987 h 1234126"/>
              <a:gd name="connsiteX71" fmla="*/ 448550 w 1230136"/>
              <a:gd name="connsiteY71" fmla="*/ 1172062 h 1234126"/>
              <a:gd name="connsiteX72" fmla="*/ 421066 w 1230136"/>
              <a:gd name="connsiteY72" fmla="*/ 1161415 h 1234126"/>
              <a:gd name="connsiteX73" fmla="*/ 393582 w 1230136"/>
              <a:gd name="connsiteY73" fmla="*/ 1150768 h 1234126"/>
              <a:gd name="connsiteX74" fmla="*/ 365569 w 1230136"/>
              <a:gd name="connsiteY74" fmla="*/ 1138743 h 1234126"/>
              <a:gd name="connsiteX75" fmla="*/ 339592 w 1230136"/>
              <a:gd name="connsiteY75" fmla="*/ 1126255 h 1234126"/>
              <a:gd name="connsiteX76" fmla="*/ 313614 w 1230136"/>
              <a:gd name="connsiteY76" fmla="*/ 1113767 h 1234126"/>
              <a:gd name="connsiteX77" fmla="*/ 288359 w 1230136"/>
              <a:gd name="connsiteY77" fmla="*/ 1100686 h 1234126"/>
              <a:gd name="connsiteX78" fmla="*/ 263824 w 1230136"/>
              <a:gd name="connsiteY78" fmla="*/ 1087014 h 1234126"/>
              <a:gd name="connsiteX79" fmla="*/ 239418 w 1230136"/>
              <a:gd name="connsiteY79" fmla="*/ 1072028 h 1234126"/>
              <a:gd name="connsiteX80" fmla="*/ 216984 w 1230136"/>
              <a:gd name="connsiteY80" fmla="*/ 1057235 h 1234126"/>
              <a:gd name="connsiteX81" fmla="*/ 195271 w 1230136"/>
              <a:gd name="connsiteY81" fmla="*/ 1041850 h 1234126"/>
              <a:gd name="connsiteX82" fmla="*/ 173687 w 1230136"/>
              <a:gd name="connsiteY82" fmla="*/ 1025152 h 1234126"/>
              <a:gd name="connsiteX83" fmla="*/ 153481 w 1230136"/>
              <a:gd name="connsiteY83" fmla="*/ 1007926 h 1234126"/>
              <a:gd name="connsiteX84" fmla="*/ 134654 w 1230136"/>
              <a:gd name="connsiteY84" fmla="*/ 990172 h 1234126"/>
              <a:gd name="connsiteX85" fmla="*/ 116420 w 1230136"/>
              <a:gd name="connsiteY85" fmla="*/ 973139 h 1234126"/>
              <a:gd name="connsiteX86" fmla="*/ 99757 w 1230136"/>
              <a:gd name="connsiteY86" fmla="*/ 953609 h 1234126"/>
              <a:gd name="connsiteX87" fmla="*/ 83880 w 1230136"/>
              <a:gd name="connsiteY87" fmla="*/ 932829 h 1234126"/>
              <a:gd name="connsiteX88" fmla="*/ 68595 w 1230136"/>
              <a:gd name="connsiteY88" fmla="*/ 912771 h 1234126"/>
              <a:gd name="connsiteX89" fmla="*/ 56068 w 1230136"/>
              <a:gd name="connsiteY89" fmla="*/ 891656 h 1234126"/>
              <a:gd name="connsiteX90" fmla="*/ 43605 w 1230136"/>
              <a:gd name="connsiteY90" fmla="*/ 869886 h 1234126"/>
              <a:gd name="connsiteX91" fmla="*/ 32585 w 1230136"/>
              <a:gd name="connsiteY91" fmla="*/ 846930 h 1234126"/>
              <a:gd name="connsiteX92" fmla="*/ 24322 w 1230136"/>
              <a:gd name="connsiteY92" fmla="*/ 822919 h 1234126"/>
              <a:gd name="connsiteX93" fmla="*/ 15402 w 1230136"/>
              <a:gd name="connsiteY93" fmla="*/ 798844 h 1234126"/>
              <a:gd name="connsiteX94" fmla="*/ 9961 w 1230136"/>
              <a:gd name="connsiteY94" fmla="*/ 773120 h 1234126"/>
              <a:gd name="connsiteX95" fmla="*/ 4583 w 1230136"/>
              <a:gd name="connsiteY95" fmla="*/ 746740 h 1234126"/>
              <a:gd name="connsiteX96" fmla="*/ 2556 w 1230136"/>
              <a:gd name="connsiteY96" fmla="*/ 720025 h 1234126"/>
              <a:gd name="connsiteX97" fmla="*/ 0 w 1230136"/>
              <a:gd name="connsiteY97" fmla="*/ 691933 h 1234126"/>
              <a:gd name="connsiteX98" fmla="*/ 795 w 1230136"/>
              <a:gd name="connsiteY98" fmla="*/ 663505 h 1234126"/>
              <a:gd name="connsiteX99" fmla="*/ 3160 w 1230136"/>
              <a:gd name="connsiteY99" fmla="*/ 632580 h 1234126"/>
              <a:gd name="connsiteX100" fmla="*/ 6969 w 1230136"/>
              <a:gd name="connsiteY100" fmla="*/ 600471 h 1234126"/>
              <a:gd name="connsiteX101" fmla="*/ 13406 w 1230136"/>
              <a:gd name="connsiteY101" fmla="*/ 568619 h 1234126"/>
              <a:gd name="connsiteX102" fmla="*/ 22471 w 1230136"/>
              <a:gd name="connsiteY102" fmla="*/ 537024 h 1234126"/>
              <a:gd name="connsiteX103" fmla="*/ 32258 w 1230136"/>
              <a:gd name="connsiteY103" fmla="*/ 504837 h 1234126"/>
              <a:gd name="connsiteX104" fmla="*/ 44609 w 1230136"/>
              <a:gd name="connsiteY104" fmla="*/ 473565 h 1234126"/>
              <a:gd name="connsiteX105" fmla="*/ 58210 w 1230136"/>
              <a:gd name="connsiteY105" fmla="*/ 443077 h 1234126"/>
              <a:gd name="connsiteX106" fmla="*/ 74504 w 1230136"/>
              <a:gd name="connsiteY106" fmla="*/ 412191 h 1234126"/>
              <a:gd name="connsiteX107" fmla="*/ 92048 w 1230136"/>
              <a:gd name="connsiteY107" fmla="*/ 382090 h 1234126"/>
              <a:gd name="connsiteX108" fmla="*/ 110906 w 1230136"/>
              <a:gd name="connsiteY108" fmla="*/ 352117 h 1234126"/>
              <a:gd name="connsiteX109" fmla="*/ 131607 w 1230136"/>
              <a:gd name="connsiteY109" fmla="*/ 323651 h 1234126"/>
              <a:gd name="connsiteX110" fmla="*/ 152900 w 1230136"/>
              <a:gd name="connsiteY110" fmla="*/ 295906 h 1234126"/>
              <a:gd name="connsiteX111" fmla="*/ 175508 w 1230136"/>
              <a:gd name="connsiteY111" fmla="*/ 268289 h 1234126"/>
              <a:gd name="connsiteX112" fmla="*/ 199958 w 1230136"/>
              <a:gd name="connsiteY112" fmla="*/ 242179 h 1234126"/>
              <a:gd name="connsiteX113" fmla="*/ 225066 w 1230136"/>
              <a:gd name="connsiteY113" fmla="*/ 216133 h 1234126"/>
              <a:gd name="connsiteX114" fmla="*/ 251359 w 1230136"/>
              <a:gd name="connsiteY114" fmla="*/ 191530 h 1234126"/>
              <a:gd name="connsiteX115" fmla="*/ 278838 w 1230136"/>
              <a:gd name="connsiteY115" fmla="*/ 168368 h 1234126"/>
              <a:gd name="connsiteX116" fmla="*/ 306188 w 1230136"/>
              <a:gd name="connsiteY116" fmla="*/ 146519 h 1234126"/>
              <a:gd name="connsiteX117" fmla="*/ 334131 w 1230136"/>
              <a:gd name="connsiteY117" fmla="*/ 125391 h 1234126"/>
              <a:gd name="connsiteX118" fmla="*/ 363917 w 1230136"/>
              <a:gd name="connsiteY118" fmla="*/ 105770 h 1234126"/>
              <a:gd name="connsiteX119" fmla="*/ 393574 w 1230136"/>
              <a:gd name="connsiteY119" fmla="*/ 87462 h 1234126"/>
              <a:gd name="connsiteX120" fmla="*/ 423696 w 1230136"/>
              <a:gd name="connsiteY120" fmla="*/ 71188 h 1234126"/>
              <a:gd name="connsiteX121" fmla="*/ 455002 w 1230136"/>
              <a:gd name="connsiteY121" fmla="*/ 56356 h 1234126"/>
              <a:gd name="connsiteX122" fmla="*/ 484931 w 1230136"/>
              <a:gd name="connsiteY122" fmla="*/ 42052 h 1234126"/>
              <a:gd name="connsiteX123" fmla="*/ 517230 w 1230136"/>
              <a:gd name="connsiteY123" fmla="*/ 30631 h 1234126"/>
              <a:gd name="connsiteX124" fmla="*/ 548087 w 1230136"/>
              <a:gd name="connsiteY124" fmla="*/ 20396 h 1234126"/>
              <a:gd name="connsiteX125" fmla="*/ 579344 w 1230136"/>
              <a:gd name="connsiteY125" fmla="*/ 12851 h 1234126"/>
              <a:gd name="connsiteX126" fmla="*/ 610407 w 1230136"/>
              <a:gd name="connsiteY126" fmla="*/ 7275 h 1234126"/>
              <a:gd name="connsiteX127" fmla="*/ 641407 w 1230136"/>
              <a:gd name="connsiteY127" fmla="*/ 2357 h 123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30136" h="1234126">
                <a:moveTo>
                  <a:pt x="671492" y="0"/>
                </a:moveTo>
                <a:lnTo>
                  <a:pt x="702634" y="399"/>
                </a:lnTo>
                <a:lnTo>
                  <a:pt x="732861" y="3360"/>
                </a:lnTo>
                <a:lnTo>
                  <a:pt x="747318" y="4776"/>
                </a:lnTo>
                <a:lnTo>
                  <a:pt x="762239" y="8226"/>
                </a:lnTo>
                <a:lnTo>
                  <a:pt x="776631" y="10299"/>
                </a:lnTo>
                <a:lnTo>
                  <a:pt x="790109" y="14934"/>
                </a:lnTo>
                <a:lnTo>
                  <a:pt x="817786" y="23611"/>
                </a:lnTo>
                <a:lnTo>
                  <a:pt x="844549" y="34850"/>
                </a:lnTo>
                <a:lnTo>
                  <a:pt x="870462" y="47995"/>
                </a:lnTo>
                <a:lnTo>
                  <a:pt x="895589" y="62388"/>
                </a:lnTo>
                <a:lnTo>
                  <a:pt x="918423" y="79872"/>
                </a:lnTo>
                <a:lnTo>
                  <a:pt x="941850" y="98076"/>
                </a:lnTo>
                <a:lnTo>
                  <a:pt x="964427" y="118186"/>
                </a:lnTo>
                <a:lnTo>
                  <a:pt x="984904" y="139416"/>
                </a:lnTo>
                <a:lnTo>
                  <a:pt x="1005846" y="162680"/>
                </a:lnTo>
                <a:lnTo>
                  <a:pt x="1024687" y="187065"/>
                </a:lnTo>
                <a:lnTo>
                  <a:pt x="1043399" y="212762"/>
                </a:lnTo>
                <a:lnTo>
                  <a:pt x="1060733" y="238988"/>
                </a:lnTo>
                <a:lnTo>
                  <a:pt x="1077810" y="267840"/>
                </a:lnTo>
                <a:lnTo>
                  <a:pt x="1092980" y="295842"/>
                </a:lnTo>
                <a:lnTo>
                  <a:pt x="1107299" y="325750"/>
                </a:lnTo>
                <a:lnTo>
                  <a:pt x="1121555" y="356314"/>
                </a:lnTo>
                <a:lnTo>
                  <a:pt x="1135088" y="387470"/>
                </a:lnTo>
                <a:lnTo>
                  <a:pt x="1147244" y="419155"/>
                </a:lnTo>
                <a:lnTo>
                  <a:pt x="1158742" y="450775"/>
                </a:lnTo>
                <a:lnTo>
                  <a:pt x="1169454" y="483644"/>
                </a:lnTo>
                <a:lnTo>
                  <a:pt x="1178788" y="517040"/>
                </a:lnTo>
                <a:lnTo>
                  <a:pt x="1187401" y="551029"/>
                </a:lnTo>
                <a:lnTo>
                  <a:pt x="1196077" y="584362"/>
                </a:lnTo>
                <a:lnTo>
                  <a:pt x="1202783" y="617501"/>
                </a:lnTo>
                <a:lnTo>
                  <a:pt x="1209424" y="651297"/>
                </a:lnTo>
                <a:lnTo>
                  <a:pt x="1215472" y="684372"/>
                </a:lnTo>
                <a:lnTo>
                  <a:pt x="1219549" y="717254"/>
                </a:lnTo>
                <a:lnTo>
                  <a:pt x="1223626" y="750136"/>
                </a:lnTo>
                <a:lnTo>
                  <a:pt x="1226453" y="782232"/>
                </a:lnTo>
                <a:lnTo>
                  <a:pt x="1227966" y="814200"/>
                </a:lnTo>
                <a:lnTo>
                  <a:pt x="1230136" y="846232"/>
                </a:lnTo>
                <a:lnTo>
                  <a:pt x="1229341" y="874659"/>
                </a:lnTo>
                <a:lnTo>
                  <a:pt x="1227169" y="903614"/>
                </a:lnTo>
                <a:lnTo>
                  <a:pt x="1222560" y="930342"/>
                </a:lnTo>
                <a:lnTo>
                  <a:pt x="1216109" y="955564"/>
                </a:lnTo>
                <a:lnTo>
                  <a:pt x="1207687" y="980592"/>
                </a:lnTo>
                <a:lnTo>
                  <a:pt x="1198736" y="1004243"/>
                </a:lnTo>
                <a:lnTo>
                  <a:pt x="1186564" y="1026916"/>
                </a:lnTo>
                <a:lnTo>
                  <a:pt x="1172485" y="1048738"/>
                </a:lnTo>
                <a:lnTo>
                  <a:pt x="1157877" y="1069184"/>
                </a:lnTo>
                <a:lnTo>
                  <a:pt x="1142084" y="1088187"/>
                </a:lnTo>
                <a:lnTo>
                  <a:pt x="1123069" y="1106212"/>
                </a:lnTo>
                <a:lnTo>
                  <a:pt x="1104841" y="1122987"/>
                </a:lnTo>
                <a:lnTo>
                  <a:pt x="1083391" y="1138785"/>
                </a:lnTo>
                <a:lnTo>
                  <a:pt x="1062005" y="1153926"/>
                </a:lnTo>
                <a:lnTo>
                  <a:pt x="1038905" y="1166247"/>
                </a:lnTo>
                <a:lnTo>
                  <a:pt x="1015805" y="1178569"/>
                </a:lnTo>
                <a:lnTo>
                  <a:pt x="991519" y="1189448"/>
                </a:lnTo>
                <a:lnTo>
                  <a:pt x="965327" y="1199478"/>
                </a:lnTo>
                <a:lnTo>
                  <a:pt x="939920" y="1208259"/>
                </a:lnTo>
                <a:lnTo>
                  <a:pt x="912671" y="1215533"/>
                </a:lnTo>
                <a:lnTo>
                  <a:pt x="884892" y="1221430"/>
                </a:lnTo>
                <a:lnTo>
                  <a:pt x="856522" y="1226606"/>
                </a:lnTo>
                <a:lnTo>
                  <a:pt x="828937" y="1230533"/>
                </a:lnTo>
                <a:lnTo>
                  <a:pt x="799509" y="1232954"/>
                </a:lnTo>
                <a:lnTo>
                  <a:pt x="770867" y="1234126"/>
                </a:lnTo>
                <a:lnTo>
                  <a:pt x="741039" y="1233856"/>
                </a:lnTo>
                <a:lnTo>
                  <a:pt x="711276" y="1232930"/>
                </a:lnTo>
                <a:lnTo>
                  <a:pt x="681577" y="1231346"/>
                </a:lnTo>
                <a:lnTo>
                  <a:pt x="652792" y="1227201"/>
                </a:lnTo>
                <a:lnTo>
                  <a:pt x="623414" y="1222335"/>
                </a:lnTo>
                <a:lnTo>
                  <a:pt x="594230" y="1215499"/>
                </a:lnTo>
                <a:lnTo>
                  <a:pt x="565045" y="1208663"/>
                </a:lnTo>
                <a:lnTo>
                  <a:pt x="506405" y="1190987"/>
                </a:lnTo>
                <a:lnTo>
                  <a:pt x="448550" y="1172062"/>
                </a:lnTo>
                <a:lnTo>
                  <a:pt x="421066" y="1161415"/>
                </a:lnTo>
                <a:lnTo>
                  <a:pt x="393582" y="1150768"/>
                </a:lnTo>
                <a:lnTo>
                  <a:pt x="365569" y="1138743"/>
                </a:lnTo>
                <a:lnTo>
                  <a:pt x="339592" y="1126255"/>
                </a:lnTo>
                <a:lnTo>
                  <a:pt x="313614" y="1113767"/>
                </a:lnTo>
                <a:lnTo>
                  <a:pt x="288359" y="1100686"/>
                </a:lnTo>
                <a:lnTo>
                  <a:pt x="263824" y="1087014"/>
                </a:lnTo>
                <a:lnTo>
                  <a:pt x="239418" y="1072028"/>
                </a:lnTo>
                <a:lnTo>
                  <a:pt x="216984" y="1057235"/>
                </a:lnTo>
                <a:lnTo>
                  <a:pt x="195271" y="1041850"/>
                </a:lnTo>
                <a:lnTo>
                  <a:pt x="173687" y="1025152"/>
                </a:lnTo>
                <a:lnTo>
                  <a:pt x="153481" y="1007926"/>
                </a:lnTo>
                <a:lnTo>
                  <a:pt x="134654" y="990172"/>
                </a:lnTo>
                <a:lnTo>
                  <a:pt x="116420" y="973139"/>
                </a:lnTo>
                <a:lnTo>
                  <a:pt x="99757" y="953609"/>
                </a:lnTo>
                <a:lnTo>
                  <a:pt x="83880" y="932829"/>
                </a:lnTo>
                <a:lnTo>
                  <a:pt x="68595" y="912771"/>
                </a:lnTo>
                <a:lnTo>
                  <a:pt x="56068" y="891656"/>
                </a:lnTo>
                <a:lnTo>
                  <a:pt x="43605" y="869886"/>
                </a:lnTo>
                <a:lnTo>
                  <a:pt x="32585" y="846930"/>
                </a:lnTo>
                <a:lnTo>
                  <a:pt x="24322" y="822919"/>
                </a:lnTo>
                <a:lnTo>
                  <a:pt x="15402" y="798844"/>
                </a:lnTo>
                <a:lnTo>
                  <a:pt x="9961" y="773120"/>
                </a:lnTo>
                <a:lnTo>
                  <a:pt x="4583" y="746740"/>
                </a:lnTo>
                <a:lnTo>
                  <a:pt x="2556" y="720025"/>
                </a:lnTo>
                <a:lnTo>
                  <a:pt x="0" y="691933"/>
                </a:lnTo>
                <a:lnTo>
                  <a:pt x="795" y="663505"/>
                </a:lnTo>
                <a:lnTo>
                  <a:pt x="3160" y="632580"/>
                </a:lnTo>
                <a:lnTo>
                  <a:pt x="6969" y="600471"/>
                </a:lnTo>
                <a:lnTo>
                  <a:pt x="13406" y="568619"/>
                </a:lnTo>
                <a:lnTo>
                  <a:pt x="22471" y="537024"/>
                </a:lnTo>
                <a:lnTo>
                  <a:pt x="32258" y="504837"/>
                </a:lnTo>
                <a:lnTo>
                  <a:pt x="44609" y="473565"/>
                </a:lnTo>
                <a:lnTo>
                  <a:pt x="58210" y="443077"/>
                </a:lnTo>
                <a:lnTo>
                  <a:pt x="74504" y="412191"/>
                </a:lnTo>
                <a:lnTo>
                  <a:pt x="92048" y="382090"/>
                </a:lnTo>
                <a:lnTo>
                  <a:pt x="110906" y="352117"/>
                </a:lnTo>
                <a:lnTo>
                  <a:pt x="131607" y="323651"/>
                </a:lnTo>
                <a:lnTo>
                  <a:pt x="152900" y="295906"/>
                </a:lnTo>
                <a:lnTo>
                  <a:pt x="175508" y="268289"/>
                </a:lnTo>
                <a:lnTo>
                  <a:pt x="199958" y="242179"/>
                </a:lnTo>
                <a:lnTo>
                  <a:pt x="225066" y="216133"/>
                </a:lnTo>
                <a:lnTo>
                  <a:pt x="251359" y="191530"/>
                </a:lnTo>
                <a:lnTo>
                  <a:pt x="278838" y="168368"/>
                </a:lnTo>
                <a:lnTo>
                  <a:pt x="306188" y="146519"/>
                </a:lnTo>
                <a:lnTo>
                  <a:pt x="334131" y="125391"/>
                </a:lnTo>
                <a:lnTo>
                  <a:pt x="363917" y="105770"/>
                </a:lnTo>
                <a:lnTo>
                  <a:pt x="393574" y="87462"/>
                </a:lnTo>
                <a:lnTo>
                  <a:pt x="423696" y="71188"/>
                </a:lnTo>
                <a:lnTo>
                  <a:pt x="455002" y="56356"/>
                </a:lnTo>
                <a:lnTo>
                  <a:pt x="484931" y="42052"/>
                </a:lnTo>
                <a:lnTo>
                  <a:pt x="517230" y="30631"/>
                </a:lnTo>
                <a:lnTo>
                  <a:pt x="548087" y="20396"/>
                </a:lnTo>
                <a:lnTo>
                  <a:pt x="579344" y="12851"/>
                </a:lnTo>
                <a:lnTo>
                  <a:pt x="610407" y="7275"/>
                </a:lnTo>
                <a:lnTo>
                  <a:pt x="641407" y="2357"/>
                </a:lnTo>
                <a:close/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合作目标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019163" y="6341745"/>
            <a:ext cx="5008383" cy="1283629"/>
            <a:chOff x="7167499" y="1215524"/>
            <a:chExt cx="5008383" cy="1283629"/>
          </a:xfrm>
        </p:grpSpPr>
        <p:sp>
          <p:nvSpPr>
            <p:cNvPr id="33" name="圆角矩形 32"/>
            <p:cNvSpPr/>
            <p:nvPr/>
          </p:nvSpPr>
          <p:spPr>
            <a:xfrm rot="2904845">
              <a:off x="10497958" y="-23488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2904845">
              <a:off x="11230842" y="81062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2904845">
              <a:off x="9059478" y="-2155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3009900" y="2667000"/>
            <a:ext cx="1244600" cy="1244600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 rot="9793862">
            <a:off x="8100561" y="640481"/>
            <a:ext cx="2103134" cy="2103134"/>
          </a:xfrm>
          <a:prstGeom prst="ellipse">
            <a:avLst/>
          </a:pr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817495" y="726458"/>
            <a:ext cx="88620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与与国家战略融合</a:t>
            </a:r>
            <a:r>
              <a:rPr lang="zh-CN" altLang="en-US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Microsoft JhengHei Light" pitchFamily="2" charset="-122"/>
              </a:rPr>
              <a:t>，</a:t>
            </a:r>
            <a:r>
              <a:rPr lang="en-US" altLang="x-none" sz="40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让世界更和谐</a:t>
            </a:r>
            <a:endParaRPr lang="zh-CN" altLang="en-US" sz="4000" dirty="0">
              <a:solidFill>
                <a:srgbClr val="4EBBF6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24765" y="44450"/>
            <a:ext cx="3034030" cy="1582420"/>
            <a:chOff x="-39" y="70"/>
            <a:chExt cx="4948" cy="2581"/>
          </a:xfrm>
        </p:grpSpPr>
        <p:grpSp>
          <p:nvGrpSpPr>
            <p:cNvPr id="10" name="组合 9"/>
            <p:cNvGrpSpPr/>
            <p:nvPr/>
          </p:nvGrpSpPr>
          <p:grpSpPr>
            <a:xfrm>
              <a:off x="-39" y="183"/>
              <a:ext cx="3098" cy="2468"/>
              <a:chOff x="6166" y="762"/>
              <a:chExt cx="3778" cy="2975"/>
            </a:xfrm>
          </p:grpSpPr>
          <p:sp>
            <p:nvSpPr>
              <p:cNvPr id="11" name="椭圆 43"/>
              <p:cNvSpPr/>
              <p:nvPr/>
            </p:nvSpPr>
            <p:spPr>
              <a:xfrm>
                <a:off x="6499" y="762"/>
                <a:ext cx="2976" cy="2975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2000" dirty="0">
                  <a:latin typeface="Microsoft JhengHei Light" pitchFamily="2" charset="-122"/>
                  <a:ea typeface="Microsoft JhengHei Light" pitchFamily="2" charset="-122"/>
                  <a:sym typeface="Microsoft JhengHei Light" pitchFamily="2" charset="-122"/>
                </a:endParaRPr>
              </a:p>
            </p:txBody>
          </p:sp>
          <p:pic>
            <p:nvPicPr>
              <p:cNvPr id="20" name="图片 19" descr="协会logo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6" y="892"/>
                <a:ext cx="3778" cy="2465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539" y="70"/>
              <a:ext cx="2370" cy="2369"/>
              <a:chOff x="8014" y="682"/>
              <a:chExt cx="3172" cy="317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014" y="682"/>
                <a:ext cx="3172" cy="3170"/>
                <a:chOff x="8618" y="1285"/>
                <a:chExt cx="1964" cy="1964"/>
              </a:xfrm>
            </p:grpSpPr>
            <p:sp>
              <p:nvSpPr>
                <p:cNvPr id="3080" name="椭圆 43"/>
                <p:cNvSpPr/>
                <p:nvPr/>
              </p:nvSpPr>
              <p:spPr>
                <a:xfrm>
                  <a:off x="8618" y="1285"/>
                  <a:ext cx="1965" cy="196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x-none" sz="2000" dirty="0">
                      <a:latin typeface="Microsoft JhengHei Light" pitchFamily="2" charset="-122"/>
                      <a:ea typeface="Microsoft JhengHei Light" pitchFamily="2" charset="-122"/>
                      <a:sym typeface="Microsoft JhengHei Light" pitchFamily="2" charset="-122"/>
                    </a:rPr>
                    <a:t>Logo</a:t>
                  </a:r>
                  <a:endParaRPr lang="zh-CN" altLang="en-US" sz="2000" dirty="0">
                    <a:latin typeface="Microsoft JhengHei Light" pitchFamily="2" charset="-122"/>
                    <a:ea typeface="Microsoft JhengHei Light" pitchFamily="2" charset="-122"/>
                    <a:sym typeface="Microsoft JhengHei Light" pitchFamily="2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9015" y="1813"/>
                  <a:ext cx="1208" cy="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 descr="泛珠三角城市会展联盟logo"/>
              <p:cNvPicPr>
                <a:picLocks noChangeAspect="1"/>
              </p:cNvPicPr>
              <p:nvPr/>
            </p:nvPicPr>
            <p:blipFill>
              <a:blip r:embed="rId5"/>
              <a:srcRect l="14762" t="17978" r="16429" b="18220"/>
              <a:stretch>
                <a:fillRect/>
              </a:stretch>
            </p:blipFill>
            <p:spPr>
              <a:xfrm>
                <a:off x="8456" y="1209"/>
                <a:ext cx="2312" cy="2101"/>
              </a:xfrm>
              <a:prstGeom prst="rect">
                <a:avLst/>
              </a:prstGeom>
            </p:spPr>
          </p:pic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930" y="2588895"/>
            <a:ext cx="3856990" cy="25711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500" y="2588895"/>
            <a:ext cx="3428365" cy="2571115"/>
          </a:xfrm>
          <a:prstGeom prst="rect">
            <a:avLst/>
          </a:prstGeom>
        </p:spPr>
      </p:pic>
      <p:pic>
        <p:nvPicPr>
          <p:cNvPr id="36" name="图片 35" descr="微信图片_201710202213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15" y="2588895"/>
            <a:ext cx="3426460" cy="2570480"/>
          </a:xfrm>
          <a:prstGeom prst="rect">
            <a:avLst/>
          </a:prstGeom>
        </p:spPr>
      </p:pic>
      <p:sp>
        <p:nvSpPr>
          <p:cNvPr id="38" name="MH_Number_3">
            <a:hlinkClick r:id="rId9" action="ppaction://hlinksldjump"/>
          </p:cNvPr>
          <p:cNvSpPr/>
          <p:nvPr>
            <p:custDataLst>
              <p:tags r:id="rId1"/>
            </p:custDataLst>
          </p:nvPr>
        </p:nvSpPr>
        <p:spPr>
          <a:xfrm flipH="1">
            <a:off x="1943027" y="1612396"/>
            <a:ext cx="643271" cy="616383"/>
          </a:xfrm>
          <a:custGeom>
            <a:avLst/>
            <a:gdLst>
              <a:gd name="connsiteX0" fmla="*/ 0 w 580231"/>
              <a:gd name="connsiteY0" fmla="*/ 0 h 469900"/>
              <a:gd name="connsiteX1" fmla="*/ 469900 w 580231"/>
              <a:gd name="connsiteY1" fmla="*/ 0 h 469900"/>
              <a:gd name="connsiteX2" fmla="*/ 469900 w 580231"/>
              <a:gd name="connsiteY2" fmla="*/ 140764 h 469900"/>
              <a:gd name="connsiteX3" fmla="*/ 580231 w 580231"/>
              <a:gd name="connsiteY3" fmla="*/ 234950 h 469900"/>
              <a:gd name="connsiteX4" fmla="*/ 469900 w 580231"/>
              <a:gd name="connsiteY4" fmla="*/ 329136 h 469900"/>
              <a:gd name="connsiteX5" fmla="*/ 469900 w 580231"/>
              <a:gd name="connsiteY5" fmla="*/ 469900 h 469900"/>
              <a:gd name="connsiteX6" fmla="*/ 0 w 580231"/>
              <a:gd name="connsiteY6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231" h="469900">
                <a:moveTo>
                  <a:pt x="0" y="0"/>
                </a:moveTo>
                <a:lnTo>
                  <a:pt x="469900" y="0"/>
                </a:lnTo>
                <a:lnTo>
                  <a:pt x="469900" y="140764"/>
                </a:lnTo>
                <a:lnTo>
                  <a:pt x="580231" y="234950"/>
                </a:lnTo>
                <a:lnTo>
                  <a:pt x="469900" y="329136"/>
                </a:lnTo>
                <a:lnTo>
                  <a:pt x="469900" y="469900"/>
                </a:lnTo>
                <a:lnTo>
                  <a:pt x="0" y="469900"/>
                </a:lnTo>
                <a:close/>
              </a:path>
            </a:pathLst>
          </a:custGeom>
          <a:solidFill>
            <a:srgbClr val="F16D6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556" tIns="0" rIns="0" bIns="22779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>
                <a:solidFill>
                  <a:srgbClr val="FFFFFF"/>
                </a:solidFill>
              </a:rPr>
              <a:t>3</a:t>
            </a:r>
            <a:endParaRPr lang="zh-CN" altLang="en-US" sz="2400" b="1">
              <a:solidFill>
                <a:srgbClr val="FFFFFF"/>
              </a:solidFill>
            </a:endParaRPr>
          </a:p>
        </p:txBody>
      </p:sp>
      <p:sp>
        <p:nvSpPr>
          <p:cNvPr id="39" name="MH_Entry_3">
            <a:hlinkClick r:id="rId9" action="ppaction://hlinksldjump"/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flipH="1">
            <a:off x="2743835" y="1497965"/>
            <a:ext cx="7049135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2835" tIns="0" rIns="52835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2400" b="1" dirty="0">
                <a:latin typeface="+mn-lt"/>
                <a:ea typeface="+mn-ea"/>
              </a:rPr>
              <a:t>泛珠三角城市会展联盟</a:t>
            </a:r>
            <a:r>
              <a:rPr lang="en-US" altLang="zh-CN" sz="2400" b="1" dirty="0">
                <a:latin typeface="+mn-lt"/>
                <a:ea typeface="+mn-ea"/>
              </a:rPr>
              <a:t>“</a:t>
            </a:r>
            <a:r>
              <a:rPr lang="zh-CN" altLang="en-US" sz="2400" b="1" dirty="0">
                <a:latin typeface="+mn-lt"/>
                <a:ea typeface="+mn-ea"/>
              </a:rPr>
              <a:t>一带一路</a:t>
            </a:r>
            <a:r>
              <a:rPr lang="en-US" altLang="zh-CN" sz="2400" b="1" dirty="0">
                <a:latin typeface="+mn-lt"/>
                <a:ea typeface="+mn-ea"/>
              </a:rPr>
              <a:t>”</a:t>
            </a:r>
            <a:r>
              <a:rPr lang="zh-CN" altLang="en-US" sz="2400" b="1" dirty="0">
                <a:latin typeface="+mn-lt"/>
                <a:ea typeface="+mn-ea"/>
              </a:rPr>
              <a:t>考察交流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52438" y="6250781"/>
            <a:ext cx="1214438" cy="1214438"/>
          </a:xfrm>
          <a:prstGeom prst="ellipse">
            <a:avLst/>
          </a:prstGeom>
          <a:gradFill>
            <a:gsLst>
              <a:gs pos="0">
                <a:srgbClr val="F16D69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100584" y="1111226"/>
            <a:ext cx="1785229" cy="1785229"/>
          </a:xfrm>
          <a:prstGeom prst="ellipse">
            <a:avLst/>
          </a:prstGeom>
          <a:gradFill>
            <a:gsLst>
              <a:gs pos="0">
                <a:srgbClr val="57C5FA"/>
              </a:gs>
              <a:gs pos="100000">
                <a:srgbClr val="1380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/>
              <a:t>2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522026" y="1032305"/>
            <a:ext cx="5008383" cy="1283629"/>
            <a:chOff x="-2476504" y="2597434"/>
            <a:chExt cx="5008383" cy="1283629"/>
          </a:xfrm>
        </p:grpSpPr>
        <p:sp>
          <p:nvSpPr>
            <p:cNvPr id="17" name="圆角矩形 16"/>
            <p:cNvSpPr/>
            <p:nvPr/>
          </p:nvSpPr>
          <p:spPr>
            <a:xfrm rot="2904845">
              <a:off x="853955" y="1358422"/>
              <a:ext cx="438912" cy="29169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 rot="2904845">
              <a:off x="1586839" y="2192530"/>
              <a:ext cx="45719" cy="15147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rot="2904845">
              <a:off x="-584525" y="1166355"/>
              <a:ext cx="822729" cy="46066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BBF6">
                    <a:alpha val="0"/>
                  </a:srgbClr>
                </a:gs>
                <a:gs pos="100000">
                  <a:srgbClr val="1380DB">
                    <a:alpha val="32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764270" y="-7588911"/>
            <a:ext cx="13839692" cy="13839692"/>
            <a:chOff x="2616106" y="-5850714"/>
            <a:chExt cx="7489338" cy="7489338"/>
          </a:xfrm>
        </p:grpSpPr>
        <p:sp>
          <p:nvSpPr>
            <p:cNvPr id="22" name="椭圆 21"/>
            <p:cNvSpPr/>
            <p:nvPr/>
          </p:nvSpPr>
          <p:spPr>
            <a:xfrm>
              <a:off x="2974008" y="-5389261"/>
              <a:ext cx="6706598" cy="6706598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57C5FA">
                      <a:alpha val="52000"/>
                    </a:srgbClr>
                  </a:gs>
                  <a:gs pos="100000">
                    <a:srgbClr val="1380DB">
                      <a:alpha val="46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2616106" y="-5850714"/>
              <a:ext cx="7489338" cy="7489338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rgbClr val="57C5FA"/>
                  </a:gs>
                  <a:gs pos="100000">
                    <a:srgbClr val="1380DB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250159" y="3361037"/>
            <a:ext cx="56921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会展与产业发展融合</a:t>
            </a:r>
          </a:p>
          <a:p>
            <a:pPr algn="ctr"/>
            <a:r>
              <a:rPr lang="zh-CN" altLang="en-US" sz="4800" b="1" dirty="0">
                <a:solidFill>
                  <a:srgbClr val="4EBB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 Light" pitchFamily="2" charset="-122"/>
              </a:rPr>
              <a:t>让大湾区经济更活跃</a:t>
            </a:r>
          </a:p>
        </p:txBody>
      </p:sp>
      <p:sp>
        <p:nvSpPr>
          <p:cNvPr id="7" name="椭圆 6"/>
          <p:cNvSpPr/>
          <p:nvPr/>
        </p:nvSpPr>
        <p:spPr>
          <a:xfrm>
            <a:off x="11282362" y="2105025"/>
            <a:ext cx="1819275" cy="1819275"/>
          </a:xfrm>
          <a:prstGeom prst="ellipse">
            <a:avLst/>
          </a:prstGeom>
          <a:gradFill>
            <a:gsLst>
              <a:gs pos="0">
                <a:srgbClr val="F3AA3B"/>
              </a:gs>
              <a:gs pos="100000">
                <a:srgbClr val="F16D6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545_6*i*0"/>
  <p:tag name="KSO_WM_TEMPLATE_CATEGORY" val="custom"/>
  <p:tag name="KSO_WM_TEMPLATE_INDEX" val="160545"/>
  <p:tag name="KSO_WM_UNIT_INDEX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545"/>
  <p:tag name="MH" val="20151012153003"/>
  <p:tag name="MH_LIBRARY" val="CONTENTS"/>
  <p:tag name="MH_TYPE" val="NUMBER"/>
  <p:tag name="ID" val="545835"/>
  <p:tag name="MH_ORDER" val="3"/>
  <p:tag name="KSO_WM_UNIT_TYPE" val="l_i"/>
  <p:tag name="KSO_WM_UNIT_INDEX" val="1_4"/>
  <p:tag name="KSO_WM_UNIT_ID" val="custom160545_8*l_i*1_4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545"/>
  <p:tag name="MH" val="20151012153003"/>
  <p:tag name="MH_LIBRARY" val="CONTENTS"/>
  <p:tag name="MH_TYPE" val="ENTRY"/>
  <p:tag name="ID" val="545835"/>
  <p:tag name="MH_ORDER" val="3"/>
  <p:tag name="KSO_WM_UNIT_TYPE" val="l_h_f"/>
  <p:tag name="KSO_WM_UNIT_INDEX" val="1_3_1"/>
  <p:tag name="KSO_WM_UNIT_ID" val="custom160545_8*l_h_f*1_3_1"/>
  <p:tag name="KSO_WM_UNIT_CLEAR" val="1"/>
  <p:tag name="KSO_WM_UNIT_LAYERLEVEL" val="1_1_1"/>
  <p:tag name="KSO_WM_UNIT_VALUE" val="26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Other"/>
  <p:tag name="MH_ORDER" val="1"/>
  <p:tag name="KSO_WM_UNIT_TYPE" val="m_i"/>
  <p:tag name="KSO_WM_UNIT_INDEX" val="1_1"/>
  <p:tag name="KSO_WM_UNIT_ID" val="custom501_23*m_i*1_1"/>
  <p:tag name="KSO_WM_UNIT_CLEAR" val="1"/>
  <p:tag name="KSO_WM_UNIT_LAYERLEVEL" val="1_1"/>
  <p:tag name="KSO_WM_DIAGRAM_GROUP_CODE" val="m1-1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Other"/>
  <p:tag name="MH_ORDER" val="5"/>
  <p:tag name="KSO_WM_UNIT_TYPE" val="m_i"/>
  <p:tag name="KSO_WM_UNIT_INDEX" val="1_5"/>
  <p:tag name="KSO_WM_UNIT_ID" val="custom501_23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Other"/>
  <p:tag name="MH_ORDER" val="6"/>
  <p:tag name="KSO_WM_UNIT_TYPE" val="m_i"/>
  <p:tag name="KSO_WM_UNIT_INDEX" val="1_6"/>
  <p:tag name="KSO_WM_UNIT_ID" val="custom501_23*m_i*1_6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Other"/>
  <p:tag name="MH_ORDER" val="7"/>
  <p:tag name="KSO_WM_UNIT_TYPE" val="m_i"/>
  <p:tag name="KSO_WM_UNIT_INDEX" val="1_7"/>
  <p:tag name="KSO_WM_UNIT_ID" val="custom501_23*m_i*1_7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SubTitle"/>
  <p:tag name="MH_ORDER" val="1"/>
  <p:tag name="KSO_WM_UNIT_TYPE" val="m_i"/>
  <p:tag name="KSO_WM_UNIT_INDEX" val="1_8"/>
  <p:tag name="KSO_WM_UNIT_ID" val="custom501_23*m_i*1_8"/>
  <p:tag name="KSO_WM_UNIT_CLEAR" val="1"/>
  <p:tag name="KSO_WM_UNIT_LAYERLEVEL" val="1_1"/>
  <p:tag name="KSO_WM_DIAGRAM_GROUP_CODE" val="m1-1"/>
  <p:tag name="KSO_WM_UNIT_TEXT_FILL_FORE_SCHEMECOLOR_INDEX" val="5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SubTitle"/>
  <p:tag name="MH_ORDER" val="3"/>
  <p:tag name="KSO_WM_UNIT_TYPE" val="m_i"/>
  <p:tag name="KSO_WM_UNIT_INDEX" val="1_9"/>
  <p:tag name="KSO_WM_UNIT_ID" val="custom501_23*m_i*1_9"/>
  <p:tag name="KSO_WM_UNIT_CLEAR" val="1"/>
  <p:tag name="KSO_WM_UNIT_LAYERLEVEL" val="1_1"/>
  <p:tag name="KSO_WM_DIAGRAM_GROUP_CODE" val="m1-1"/>
  <p:tag name="KSO_WM_UNIT_TEXT_FILL_FORE_SCHEMECOLOR_INDEX" val="6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SubTitle"/>
  <p:tag name="MH_ORDER" val="4"/>
  <p:tag name="KSO_WM_UNIT_TYPE" val="m_i"/>
  <p:tag name="KSO_WM_UNIT_INDEX" val="1_12"/>
  <p:tag name="KSO_WM_UNIT_ID" val="custom501_23*m_i*1_12"/>
  <p:tag name="KSO_WM_UNIT_CLEAR" val="1"/>
  <p:tag name="KSO_WM_UNIT_LAYERLEVEL" val="1_1"/>
  <p:tag name="KSO_WM_DIAGRAM_GROUP_CODE" val="m1-1"/>
  <p:tag name="KSO_WM_UNIT_TEXT_FILL_FORE_SCHEMECOLOR_INDEX" val="6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Text"/>
  <p:tag name="MH_ORDER" val="1"/>
  <p:tag name="KSO_WM_UNIT_TYPE" val="m_h_f"/>
  <p:tag name="KSO_WM_UNIT_INDEX" val="1_1_1"/>
  <p:tag name="KSO_WM_UNIT_ID" val="custom501_23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545"/>
  <p:tag name="MH" val="20151012153003"/>
  <p:tag name="MH_LIBRARY" val="CONTENTS"/>
  <p:tag name="MH_TYPE" val="NUMBER"/>
  <p:tag name="ID" val="545835"/>
  <p:tag name="MH_ORDER" val="1"/>
  <p:tag name="KSO_WM_UNIT_TYPE" val="l_i"/>
  <p:tag name="KSO_WM_UNIT_INDEX" val="1_2"/>
  <p:tag name="KSO_WM_UNIT_ID" val="custom160545_6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Text"/>
  <p:tag name="MH_ORDER" val="3"/>
  <p:tag name="KSO_WM_UNIT_TYPE" val="m_h_f"/>
  <p:tag name="KSO_WM_UNIT_INDEX" val="1_3_1"/>
  <p:tag name="KSO_WM_UNIT_ID" val="custom501_23*m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Text"/>
  <p:tag name="MH_ORDER" val="5"/>
  <p:tag name="KSO_WM_UNIT_TYPE" val="m_h_f"/>
  <p:tag name="KSO_WM_UNIT_INDEX" val="1_5_1"/>
  <p:tag name="KSO_WM_UNIT_ID" val="custom501_23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MH" val="20151210180841"/>
  <p:tag name="MH_LIBRARY" val="GRAPHIC"/>
  <p:tag name="MH_TYPE" val="Text"/>
  <p:tag name="MH_ORDER" val="3"/>
  <p:tag name="KSO_WM_UNIT_TYPE" val="m_h_f"/>
  <p:tag name="KSO_WM_UNIT_INDEX" val="1_3_1"/>
  <p:tag name="KSO_WM_UNIT_ID" val="custom501_23*m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d"/>
  <p:tag name="KSO_WM_UNIT_INDEX" val="2"/>
  <p:tag name="KSO_WM_UNIT_ID" val="custom501_26*d*2"/>
  <p:tag name="KSO_WM_UNIT_CLEAR" val="0"/>
  <p:tag name="KSO_WM_UNIT_LAYERLEVEL" val="1"/>
  <p:tag name="KSO_WM_UNIT_VALUE" val="619*883"/>
  <p:tag name="KSO_WM_UNIT_HIGHLIGHT" val="0"/>
  <p:tag name="KSO_WM_UNIT_COMPATIBLE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7"/>
  <p:tag name="KSO_WM_UNIT_TYPE" val="l_i"/>
  <p:tag name="KSO_WM_UNIT_INDEX" val="1_2"/>
  <p:tag name="KSO_WM_UNIT_ID" val="258*l_i*1_2"/>
  <p:tag name="KSO_WM_UNIT_CLEAR" val="1"/>
  <p:tag name="KSO_WM_UNIT_LAYERLEVEL" val="1_1"/>
  <p:tag name="KSO_WM_BEAUTIFY_FLAG" val="#wm#"/>
  <p:tag name="KSO_WM_DIAGRAM_GROUP_CODE" val="l1-1"/>
  <p:tag name="KSO_WM_TAG_VERSION" val="1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7"/>
  <p:tag name="KSO_WM_UNIT_TYPE" val="l_i"/>
  <p:tag name="KSO_WM_UNIT_INDEX" val="1_2"/>
  <p:tag name="KSO_WM_UNIT_ID" val="258*l_i*1_2"/>
  <p:tag name="KSO_WM_UNIT_CLEAR" val="1"/>
  <p:tag name="KSO_WM_UNIT_LAYERLEVEL" val="1_1"/>
  <p:tag name="KSO_WM_BEAUTIFY_FLAG" val="#wm#"/>
  <p:tag name="KSO_WM_DIAGRAM_GROUP_CODE" val="l1-1"/>
  <p:tag name="KSO_WM_TAG_VERSION" val="1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7"/>
  <p:tag name="KSO_WM_UNIT_TYPE" val="l_i"/>
  <p:tag name="KSO_WM_UNIT_INDEX" val="1_2"/>
  <p:tag name="KSO_WM_UNIT_ID" val="258*l_i*1_2"/>
  <p:tag name="KSO_WM_UNIT_CLEAR" val="1"/>
  <p:tag name="KSO_WM_UNIT_LAYERLEVEL" val="1_1"/>
  <p:tag name="KSO_WM_BEAUTIFY_FLAG" val="#wm#"/>
  <p:tag name="KSO_WM_DIAGRAM_GROUP_CODE" val="l1-1"/>
  <p:tag name="KSO_WM_TAG_VERSION" val="1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RELATE_UNITID" val="258*m*1"/>
  <p:tag name="KSO_WM_TAG_VERSION" val="1.0"/>
  <p:tag name="KSO_WM_TEMPLATE_CATEGORY" val="diagram"/>
  <p:tag name="KSO_WM_TEMPLATE_INDEX" val="573"/>
  <p:tag name="KSO_WM_UNIT_TYPE" val="a"/>
  <p:tag name="KSO_WM_UNIT_INDEX" val="1"/>
  <p:tag name="KSO_WM_UNIT_ID" val="258*a*1"/>
  <p:tag name="KSO_WM_UNIT_CLEAR" val="1"/>
  <p:tag name="KSO_WM_UNIT_LAYERLEVEL" val="1"/>
  <p:tag name="KSO_WM_UNIT_ISCONTENTSTITLE" val="1"/>
  <p:tag name="KSO_WM_UNIT_VALUE" val="14"/>
  <p:tag name="KSO_WM_UNIT_HIGHLIGHT" val="0"/>
  <p:tag name="KSO_WM_UNIT_COMPATIBLE" val="0"/>
  <p:tag name="KSO_WM_UNIT_PRESET_TEXT_INDEX" val="3"/>
  <p:tag name="KSO_WM_UNIT_PRESET_TEXT_LEN" val="17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457"/>
  <p:tag name="KSO_WM_UNIT_TYPE" val="a"/>
  <p:tag name="KSO_WM_UNIT_INDEX" val="1"/>
  <p:tag name="KSO_WM_UNIT_ID" val="custom457_12*a*1"/>
  <p:tag name="KSO_WM_UNIT_CLEAR" val="1"/>
  <p:tag name="KSO_WM_UNIT_LAYERLEVEL" val="1"/>
  <p:tag name="KSO_WM_UNIT_VALUE" val="3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545"/>
  <p:tag name="MH" val="20151012153003"/>
  <p:tag name="MH_LIBRARY" val="CONTENTS"/>
  <p:tag name="MH_TYPE" val="ENTRY"/>
  <p:tag name="ID" val="545835"/>
  <p:tag name="MH_ORDER" val="1"/>
  <p:tag name="KSO_WM_UNIT_TYPE" val="l_h_f"/>
  <p:tag name="KSO_WM_UNIT_INDEX" val="1_1_1"/>
  <p:tag name="KSO_WM_UNIT_ID" val="custom160545_6*l_h_f*1_1_1"/>
  <p:tag name="KSO_WM_UNIT_CLEAR" val="1"/>
  <p:tag name="KSO_WM_UNIT_LAYERLEVEL" val="1_1_1"/>
  <p:tag name="KSO_WM_UNIT_VALUE" val="26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545_7*i*0"/>
  <p:tag name="KSO_WM_TEMPLATE_CATEGORY" val="custom"/>
  <p:tag name="KSO_WM_TEMPLATE_INDEX" val="160545"/>
  <p:tag name="KSO_WM_UNIT_INDEX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545"/>
  <p:tag name="MH" val="20151012153003"/>
  <p:tag name="MH_LIBRARY" val="CONTENTS"/>
  <p:tag name="MH_TYPE" val="NUMBER"/>
  <p:tag name="ID" val="545835"/>
  <p:tag name="MH_ORDER" val="2"/>
  <p:tag name="KSO_WM_UNIT_TYPE" val="l_i"/>
  <p:tag name="KSO_WM_UNIT_INDEX" val="1_1"/>
  <p:tag name="KSO_WM_UNIT_ID" val="custom160545_7*l_i*1_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545"/>
  <p:tag name="MH" val="20151012153003"/>
  <p:tag name="MH_LIBRARY" val="CONTENTS"/>
  <p:tag name="MH_TYPE" val="ENTRY"/>
  <p:tag name="ID" val="545835"/>
  <p:tag name="MH_ORDER" val="2"/>
  <p:tag name="KSO_WM_UNIT_TYPE" val="l_h_f"/>
  <p:tag name="KSO_WM_UNIT_INDEX" val="1_2_1"/>
  <p:tag name="KSO_WM_UNIT_ID" val="custom160545_7*l_h_f*1_2_1"/>
  <p:tag name="KSO_WM_UNIT_CLEAR" val="1"/>
  <p:tag name="KSO_WM_UNIT_LAYERLEVEL" val="1_1_1"/>
  <p:tag name="KSO_WM_UNIT_VALUE" val="26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1"/>
  <p:tag name="KSO_WM_UNIT_TYPE" val="l_h_f"/>
  <p:tag name="KSO_WM_UNIT_INDEX" val="1_3_1"/>
  <p:tag name="KSO_WM_UNIT_ID" val="diagram11_3*l_h_f*1_3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LEN" val="10"/>
  <p:tag name="KSO_WM_UNIT_PRESET_TEXT_INDEX" val="2"/>
  <p:tag name="KSO_WM_DIAGRAM_GROUP_CODE" val="l1-1"/>
  <p:tag name="KSO_WM_UNIT_USESOURCEFORMAT_APPLY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1"/>
  <p:tag name="KSO_WM_UNIT_TYPE" val="l_h_f"/>
  <p:tag name="KSO_WM_UNIT_INDEX" val="1_2_1"/>
  <p:tag name="KSO_WM_UNIT_ID" val="diagram11_3*l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LEN" val="10"/>
  <p:tag name="KSO_WM_UNIT_PRESET_TEXT_INDEX" val="2"/>
  <p:tag name="KSO_WM_DIAGRAM_GROUP_CODE" val="l1-1"/>
  <p:tag name="KSO_WM_UNIT_USESOURCEFORMAT_APPLY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1"/>
  <p:tag name="KSO_WM_UNIT_TYPE" val="l_h_a"/>
  <p:tag name="KSO_WM_UNIT_INDEX" val="1_2_1"/>
  <p:tag name="KSO_WM_UNIT_ID" val="diagram11_3*l_h_a*1_2_1"/>
  <p:tag name="KSO_WM_UNIT_CLEAR" val="1"/>
  <p:tag name="KSO_WM_UNIT_LAYERLEVEL" val="1_1_1"/>
  <p:tag name="KSO_WM_UNIT_VALUE" val="25"/>
  <p:tag name="KSO_WM_UNIT_HIGHLIGHT" val="0"/>
  <p:tag name="KSO_WM_UNIT_COMPATIBLE" val="0"/>
  <p:tag name="KSO_WM_UNIT_PRESET_TEXT_LEN" val="10"/>
  <p:tag name="KSO_WM_UNIT_PRESET_TEXT_INDEX" val="2"/>
  <p:tag name="KSO_WM_DIAGRAM_GROUP_CODE" val="l1-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893</Words>
  <Application>Microsoft Office PowerPoint</Application>
  <PresentationFormat>寬螢幕</PresentationFormat>
  <Paragraphs>142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0" baseType="lpstr">
      <vt:lpstr>Microsoft JhengHei Light</vt:lpstr>
      <vt:lpstr>微软雅黑</vt:lpstr>
      <vt:lpstr>黑体</vt:lpstr>
      <vt:lpstr>宋体</vt:lpstr>
      <vt:lpstr>造字工房俊雅（非商用）常规体</vt:lpstr>
      <vt:lpstr>Arial</vt:lpstr>
      <vt:lpstr>Calibri</vt:lpstr>
      <vt:lpstr>Calibri Light</vt:lpstr>
      <vt:lpstr>Wingdings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51PPT模板网</dc:creator>
  <cp:keywords>www.51pptmoban.com</cp:keywords>
  <cp:lastModifiedBy>org mcea</cp:lastModifiedBy>
  <cp:revision>76</cp:revision>
  <dcterms:created xsi:type="dcterms:W3CDTF">2017-06-24T10:17:00Z</dcterms:created>
  <dcterms:modified xsi:type="dcterms:W3CDTF">2017-12-05T08:51:37Z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