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17"/>
  </p:handoutMasterIdLst>
  <p:sldIdLst>
    <p:sldId id="256" r:id="rId2"/>
    <p:sldId id="257" r:id="rId3"/>
    <p:sldId id="273" r:id="rId4"/>
    <p:sldId id="274" r:id="rId5"/>
    <p:sldId id="262" r:id="rId6"/>
    <p:sldId id="272" r:id="rId7"/>
    <p:sldId id="275" r:id="rId8"/>
    <p:sldId id="276" r:id="rId9"/>
    <p:sldId id="264" r:id="rId10"/>
    <p:sldId id="265" r:id="rId11"/>
    <p:sldId id="277" r:id="rId12"/>
    <p:sldId id="267" r:id="rId13"/>
    <p:sldId id="278" r:id="rId14"/>
    <p:sldId id="269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638AC-8649-4DA6-A02B-96C7F733FC4A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164D1-B5A9-412F-AF9B-F91D57002A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8244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86C44DB-002B-452E-B403-785D77798290}" type="datetimeFigureOut">
              <a:rPr lang="en-US" smtClean="0"/>
              <a:pPr/>
              <a:t>1/14/2012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AD66BB8-EAE7-4492-9256-F64203B02B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291465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OUTLOOK OF THE ASIAN MICE INDUSTRY</a:t>
            </a:r>
            <a:br>
              <a:rPr lang="en-US" sz="3600" dirty="0" smtClean="0"/>
            </a:br>
            <a:r>
              <a:rPr lang="en-US" sz="3600" dirty="0" smtClean="0"/>
              <a:t>- </a:t>
            </a:r>
            <a:br>
              <a:rPr lang="en-US" sz="3600" dirty="0" smtClean="0"/>
            </a:br>
            <a:r>
              <a:rPr lang="en-US" sz="3600" dirty="0" smtClean="0"/>
              <a:t>MACAU ROLE &amp; POSITION IN THIS DEVELOPMENT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By Mr. Jonathan </a:t>
            </a:r>
            <a:r>
              <a:rPr lang="en-US" dirty="0" err="1" smtClean="0"/>
              <a:t>Kan</a:t>
            </a:r>
            <a:endParaRPr lang="en-US" dirty="0" smtClean="0"/>
          </a:p>
          <a:p>
            <a:r>
              <a:rPr lang="en-US" dirty="0" smtClean="0"/>
              <a:t>President of MACEOS</a:t>
            </a:r>
          </a:p>
          <a:p>
            <a:r>
              <a:rPr lang="en-US" dirty="0" smtClean="0"/>
              <a:t>Assistant Secretary of AFECA</a:t>
            </a:r>
          </a:p>
          <a:p>
            <a:r>
              <a:rPr lang="en-US" dirty="0" smtClean="0"/>
              <a:t>Macau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91844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Therefore ASIAMICE industries expected to BOOM </a:t>
            </a:r>
          </a:p>
          <a:p>
            <a:r>
              <a:rPr lang="en-US" dirty="0" smtClean="0"/>
              <a:t>More America &amp; European need to expand their market to Asia Pacific rim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7317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POPULATION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283702270"/>
              </p:ext>
            </p:extLst>
          </p:nvPr>
        </p:nvGraphicFramePr>
        <p:xfrm>
          <a:off x="457200" y="1981200"/>
          <a:ext cx="81534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/>
                <a:gridCol w="2717800"/>
                <a:gridCol w="2717800"/>
              </a:tblGrid>
              <a:tr h="12192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CHINA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HONGKONG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MACAU</a:t>
                      </a:r>
                      <a:endParaRPr lang="en-US" sz="3200" dirty="0"/>
                    </a:p>
                  </a:txBody>
                  <a:tcPr/>
                </a:tc>
              </a:tr>
              <a:tr h="1219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1.2 billion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 million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542,000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99474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MACAU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Area – 29.5 square kilometer</a:t>
            </a:r>
          </a:p>
          <a:p>
            <a:r>
              <a:rPr lang="en-US" dirty="0" smtClean="0"/>
              <a:t>Population – 542000</a:t>
            </a:r>
          </a:p>
          <a:p>
            <a:r>
              <a:rPr lang="en-US" dirty="0" smtClean="0"/>
              <a:t>GDP – 169.34 billion</a:t>
            </a:r>
          </a:p>
          <a:p>
            <a:r>
              <a:rPr lang="en-US" dirty="0" smtClean="0"/>
              <a:t>Nominal GDP per capital - 31,1131 MOP</a:t>
            </a:r>
          </a:p>
          <a:p>
            <a:r>
              <a:rPr lang="en-US" dirty="0" smtClean="0"/>
              <a:t>Visitor arrival  - 21.75 million (2009)</a:t>
            </a:r>
          </a:p>
          <a:p>
            <a:r>
              <a:rPr lang="en-US" dirty="0" smtClean="0"/>
              <a:t>Value of Exports – 7.67 billion</a:t>
            </a:r>
          </a:p>
          <a:p>
            <a:r>
              <a:rPr lang="en-US" dirty="0" smtClean="0"/>
              <a:t>Value of Imports – 36.9 billion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3747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>HOW TO CREATE A BLUE OCEAN STRATEGY FOR MACAU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Sustaining Innovation</a:t>
            </a:r>
          </a:p>
          <a:p>
            <a:pPr marL="857250" lvl="1" indent="-457200">
              <a:buFontTx/>
              <a:buChar char="-"/>
            </a:pPr>
            <a:r>
              <a:rPr lang="en-US" dirty="0" smtClean="0"/>
              <a:t>New profile</a:t>
            </a:r>
          </a:p>
          <a:p>
            <a:pPr marL="857250" lvl="1" indent="-457200">
              <a:buFontTx/>
              <a:buChar char="-"/>
            </a:pPr>
            <a:r>
              <a:rPr lang="en-US" dirty="0" smtClean="0"/>
              <a:t>New feature</a:t>
            </a:r>
          </a:p>
          <a:p>
            <a:pPr marL="857250" lvl="1" indent="-457200">
              <a:buFontTx/>
              <a:buChar char="-"/>
            </a:pPr>
            <a:r>
              <a:rPr lang="en-US" dirty="0" smtClean="0"/>
              <a:t>New activities </a:t>
            </a:r>
          </a:p>
          <a:p>
            <a:pPr marL="514350" indent="-514350">
              <a:buAutoNum type="arabicPeriod"/>
            </a:pPr>
            <a:r>
              <a:rPr lang="en-US" dirty="0" smtClean="0"/>
              <a:t>Disruptive Innovation</a:t>
            </a:r>
          </a:p>
          <a:p>
            <a:pPr marL="857250" lvl="1" indent="-457200">
              <a:buFontTx/>
              <a:buChar char="-"/>
            </a:pPr>
            <a:r>
              <a:rPr lang="en-US" dirty="0" smtClean="0"/>
              <a:t>Start from basic</a:t>
            </a:r>
          </a:p>
          <a:p>
            <a:pPr marL="514350" indent="-514350">
              <a:buAutoNum type="arabicPeriod"/>
            </a:pPr>
            <a:r>
              <a:rPr lang="en-US" dirty="0" smtClean="0"/>
              <a:t>Value Innovation</a:t>
            </a:r>
          </a:p>
          <a:p>
            <a:pPr marL="400050" lvl="1" indent="0">
              <a:buNone/>
            </a:pPr>
            <a:r>
              <a:rPr lang="en-US" dirty="0" smtClean="0"/>
              <a:t>- Delivery beyond customer expectation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538092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>HOW TO POSITION MACAU AS THE</a:t>
            </a:r>
            <a:r>
              <a:rPr lang="en-US" sz="3200" dirty="0"/>
              <a:t> </a:t>
            </a:r>
            <a:r>
              <a:rPr lang="en-US" sz="3200" dirty="0" smtClean="0"/>
              <a:t>MICE DESTINATION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19400"/>
            <a:ext cx="8229600" cy="3306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/>
              <a:t>The ONLY WAY is to </a:t>
            </a:r>
            <a:r>
              <a:rPr lang="en-US" sz="8800" dirty="0" smtClean="0">
                <a:solidFill>
                  <a:srgbClr val="FF0000"/>
                </a:solidFill>
              </a:rPr>
              <a:t>“INNOVATE”</a:t>
            </a:r>
          </a:p>
          <a:p>
            <a:pPr lvl="6" algn="ctr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3443636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3800" dirty="0" smtClean="0"/>
              <a:t>THANK YOU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xmlns="" val="3951084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2012 – YEAR OF THE DRAGON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Deliver good fortune</a:t>
            </a:r>
          </a:p>
          <a:p>
            <a:r>
              <a:rPr lang="en-US" dirty="0" smtClean="0"/>
              <a:t>Innovative</a:t>
            </a:r>
          </a:p>
          <a:p>
            <a:r>
              <a:rPr lang="en-US" dirty="0" smtClean="0"/>
              <a:t>Enterprising</a:t>
            </a:r>
          </a:p>
          <a:p>
            <a:r>
              <a:rPr lang="en-US" dirty="0" smtClean="0"/>
              <a:t>Suitable for MICE industry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7675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IMF FORECAST 2012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USA – Stormy</a:t>
            </a:r>
          </a:p>
          <a:p>
            <a:r>
              <a:rPr lang="en-US" dirty="0" smtClean="0"/>
              <a:t>SEA – </a:t>
            </a:r>
            <a:r>
              <a:rPr lang="en-US" dirty="0" err="1" smtClean="0"/>
              <a:t>Heatwave</a:t>
            </a:r>
            <a:endParaRPr lang="en-US" dirty="0" smtClean="0"/>
          </a:p>
          <a:p>
            <a:r>
              <a:rPr lang="en-US" dirty="0" smtClean="0"/>
              <a:t>KOREA / JAPAN – Cloudy</a:t>
            </a:r>
          </a:p>
          <a:p>
            <a:r>
              <a:rPr lang="en-US" dirty="0" smtClean="0"/>
              <a:t>EU – Uncertain</a:t>
            </a:r>
          </a:p>
          <a:p>
            <a:r>
              <a:rPr lang="en-US" dirty="0" smtClean="0"/>
              <a:t>SOUTH AMERICA - Improving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9697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OVERALL OUTLOOK 2012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Year of slow growth</a:t>
            </a:r>
          </a:p>
          <a:p>
            <a:r>
              <a:rPr lang="en-US" dirty="0" smtClean="0"/>
              <a:t>Unemployment level up</a:t>
            </a:r>
          </a:p>
          <a:p>
            <a:r>
              <a:rPr lang="en-US" dirty="0" smtClean="0"/>
              <a:t>Economy outlook rather dim</a:t>
            </a:r>
          </a:p>
          <a:p>
            <a:r>
              <a:rPr lang="en-US" dirty="0" smtClean="0"/>
              <a:t>Financial sector in crisis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11850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THE RISE OF CHINDIA </a:t>
            </a:r>
            <a:br>
              <a:rPr lang="en-US" sz="3600" dirty="0" smtClean="0"/>
            </a:br>
            <a:r>
              <a:rPr lang="en-US" sz="3600" dirty="0" smtClean="0"/>
              <a:t>(CHINA / INDIA)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Both country control 40% of the world population</a:t>
            </a:r>
          </a:p>
          <a:p>
            <a:r>
              <a:rPr lang="en-US" dirty="0" smtClean="0"/>
              <a:t>Become the world leading economic power</a:t>
            </a:r>
          </a:p>
          <a:p>
            <a:r>
              <a:rPr lang="en-US" dirty="0" smtClean="0"/>
              <a:t>So the geopolitical &amp; cultural hegemony will expand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00250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FACTORS AFFECTING THE INDUSTRY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16250" y="2703512"/>
            <a:ext cx="2349500" cy="2667000"/>
          </a:xfrm>
        </p:spPr>
      </p:pic>
      <p:sp>
        <p:nvSpPr>
          <p:cNvPr id="5" name="TextBox 4"/>
          <p:cNvSpPr txBox="1"/>
          <p:nvPr/>
        </p:nvSpPr>
        <p:spPr>
          <a:xfrm>
            <a:off x="457200" y="1634968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Economy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342114" y="1634968"/>
            <a:ext cx="2367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Technology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45344" y="5663625"/>
            <a:ext cx="1943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Politic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858000" y="535882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Social</a:t>
            </a:r>
            <a:endParaRPr lang="en-US" sz="3200" dirty="0"/>
          </a:p>
        </p:txBody>
      </p:sp>
      <p:sp>
        <p:nvSpPr>
          <p:cNvPr id="25" name="Up Arrow 24"/>
          <p:cNvSpPr/>
          <p:nvPr/>
        </p:nvSpPr>
        <p:spPr>
          <a:xfrm rot="17899017">
            <a:off x="2093144" y="2226578"/>
            <a:ext cx="990600" cy="1143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rot="13785571">
            <a:off x="2285999" y="4624830"/>
            <a:ext cx="990600" cy="1143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rot="3204347">
            <a:off x="5745215" y="2195338"/>
            <a:ext cx="990600" cy="1143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 rot="8032374">
            <a:off x="5517759" y="4581396"/>
            <a:ext cx="990600" cy="1143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2249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2011 - ASIA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Average GDP 88%</a:t>
            </a:r>
          </a:p>
          <a:p>
            <a:r>
              <a:rPr lang="en-US" dirty="0" smtClean="0"/>
              <a:t>Less export – less demand</a:t>
            </a:r>
          </a:p>
          <a:p>
            <a:r>
              <a:rPr lang="en-US" dirty="0" smtClean="0"/>
              <a:t>Stronger currency</a:t>
            </a:r>
          </a:p>
          <a:p>
            <a:r>
              <a:rPr lang="en-US" dirty="0" smtClean="0"/>
              <a:t>Domestic demand support growth</a:t>
            </a:r>
          </a:p>
        </p:txBody>
      </p:sp>
    </p:spTree>
    <p:extLst>
      <p:ext uri="{BB962C8B-B14F-4D97-AF65-F5344CB8AC3E}">
        <p14:creationId xmlns:p14="http://schemas.microsoft.com/office/powerpoint/2010/main" xmlns="" val="1202604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2011 – ASIA MICE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Asia accounts for 20% of the meeting worldwide</a:t>
            </a:r>
          </a:p>
          <a:p>
            <a:r>
              <a:rPr lang="en-US" dirty="0" smtClean="0"/>
              <a:t>All Asian MICE industry positive growth reported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95190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PHENOMENEM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worldwide merger &amp; acquisition (M &amp; A) continues unabated and everyday there are reports of more take over and acquisition, joint venture and other deals in ASIA.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9369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165</TotalTime>
  <Words>294</Words>
  <Application>Microsoft Office PowerPoint</Application>
  <PresentationFormat>如螢幕大小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Oriel</vt:lpstr>
      <vt:lpstr>OUTLOOK OF THE ASIAN MICE INDUSTRY -  MACAU ROLE &amp; POSITION IN THIS DEVELOPMENT</vt:lpstr>
      <vt:lpstr>2012 – YEAR OF THE DRAGON</vt:lpstr>
      <vt:lpstr>IMF FORECAST 2012</vt:lpstr>
      <vt:lpstr>OVERALL OUTLOOK 2012</vt:lpstr>
      <vt:lpstr>THE RISE OF CHINDIA  (CHINA / INDIA)</vt:lpstr>
      <vt:lpstr>FACTORS AFFECTING THE INDUSTRY</vt:lpstr>
      <vt:lpstr>2011 - ASIA</vt:lpstr>
      <vt:lpstr>2011 – ASIA MICE</vt:lpstr>
      <vt:lpstr>PHENOMENEM</vt:lpstr>
      <vt:lpstr>投影片 10</vt:lpstr>
      <vt:lpstr>POPULATION</vt:lpstr>
      <vt:lpstr>MACAU</vt:lpstr>
      <vt:lpstr>HOW TO CREATE A BLUE OCEAN STRATEGY FOR MACAU</vt:lpstr>
      <vt:lpstr>HOW TO POSITION MACAU AS THE MICE DESTINATION</vt:lpstr>
      <vt:lpstr>投影片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OUTLOOK OF THE ASIAN MICE INDUSTRY-  MACAU ROLE &amp; POSITION IN THIS DEVELOPMENT</dc:title>
  <dc:creator>Fiona</dc:creator>
  <cp:lastModifiedBy>linux</cp:lastModifiedBy>
  <cp:revision>24</cp:revision>
  <cp:lastPrinted>2012-01-13T07:01:16Z</cp:lastPrinted>
  <dcterms:created xsi:type="dcterms:W3CDTF">2012-01-07T03:24:21Z</dcterms:created>
  <dcterms:modified xsi:type="dcterms:W3CDTF">2012-01-14T09:32:03Z</dcterms:modified>
</cp:coreProperties>
</file>