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xls" ContentType="application/vnd.ms-exce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15"/>
  </p:notesMasterIdLst>
  <p:sldIdLst>
    <p:sldId id="260" r:id="rId4"/>
    <p:sldId id="298" r:id="rId5"/>
    <p:sldId id="299" r:id="rId6"/>
    <p:sldId id="289" r:id="rId7"/>
    <p:sldId id="301" r:id="rId8"/>
    <p:sldId id="293" r:id="rId9"/>
    <p:sldId id="295" r:id="rId10"/>
    <p:sldId id="291" r:id="rId11"/>
    <p:sldId id="296" r:id="rId12"/>
    <p:sldId id="300" r:id="rId13"/>
    <p:sldId id="28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04" autoAdjust="0"/>
    <p:restoredTop sz="98406" autoAdjust="0"/>
  </p:normalViewPr>
  <p:slideViewPr>
    <p:cSldViewPr>
      <p:cViewPr varScale="1">
        <p:scale>
          <a:sx n="105" d="100"/>
          <a:sy n="105" d="100"/>
        </p:scale>
        <p:origin x="-52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zh-TW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Singapore</c:v>
                </c:pt>
              </c:strCache>
            </c:strRef>
          </c:tx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99</c:v>
                </c:pt>
                <c:pt idx="1">
                  <c:v>114</c:v>
                </c:pt>
                <c:pt idx="2">
                  <c:v>130</c:v>
                </c:pt>
                <c:pt idx="3">
                  <c:v>135</c:v>
                </c:pt>
                <c:pt idx="4">
                  <c:v>131</c:v>
                </c:pt>
                <c:pt idx="5">
                  <c:v>123</c:v>
                </c:pt>
                <c:pt idx="6">
                  <c:v>136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Taipei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48</c:v>
                </c:pt>
                <c:pt idx="1">
                  <c:v>56</c:v>
                </c:pt>
                <c:pt idx="2">
                  <c:v>52</c:v>
                </c:pt>
                <c:pt idx="3">
                  <c:v>81</c:v>
                </c:pt>
                <c:pt idx="4">
                  <c:v>61</c:v>
                </c:pt>
                <c:pt idx="5">
                  <c:v>70</c:v>
                </c:pt>
                <c:pt idx="6">
                  <c:v>99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Beijing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112</c:v>
                </c:pt>
                <c:pt idx="1">
                  <c:v>100</c:v>
                </c:pt>
                <c:pt idx="2">
                  <c:v>105</c:v>
                </c:pt>
                <c:pt idx="3">
                  <c:v>112</c:v>
                </c:pt>
                <c:pt idx="4">
                  <c:v>99</c:v>
                </c:pt>
                <c:pt idx="5">
                  <c:v>114</c:v>
                </c:pt>
                <c:pt idx="6">
                  <c:v>98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Seoul</c:v>
                </c:pt>
              </c:strCache>
            </c:strRef>
          </c:tx>
          <c:spPr>
            <a:ln>
              <a:solidFill>
                <a:srgbClr val="FFC000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Sheet1!$E$2:$E$8</c:f>
              <c:numCache>
                <c:formatCode>General</c:formatCode>
                <c:ptCount val="7"/>
                <c:pt idx="0">
                  <c:v>101</c:v>
                </c:pt>
                <c:pt idx="1">
                  <c:v>83</c:v>
                </c:pt>
                <c:pt idx="2">
                  <c:v>104</c:v>
                </c:pt>
                <c:pt idx="3">
                  <c:v>88</c:v>
                </c:pt>
                <c:pt idx="4">
                  <c:v>111</c:v>
                </c:pt>
                <c:pt idx="5">
                  <c:v>97</c:v>
                </c:pt>
                <c:pt idx="6">
                  <c:v>91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Hong Kong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Sheet1!$F$2:$F$8</c:f>
              <c:numCache>
                <c:formatCode>General</c:formatCode>
                <c:ptCount val="7"/>
                <c:pt idx="0">
                  <c:v>94</c:v>
                </c:pt>
                <c:pt idx="1">
                  <c:v>92</c:v>
                </c:pt>
                <c:pt idx="2">
                  <c:v>75</c:v>
                </c:pt>
                <c:pt idx="3">
                  <c:v>84</c:v>
                </c:pt>
                <c:pt idx="4">
                  <c:v>74</c:v>
                </c:pt>
                <c:pt idx="5">
                  <c:v>76</c:v>
                </c:pt>
                <c:pt idx="6">
                  <c:v>82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Shanghai</c:v>
                </c:pt>
              </c:strCache>
            </c:strRef>
          </c:tx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Sheet1!$G$2:$G$8</c:f>
              <c:numCache>
                <c:formatCode>General</c:formatCode>
                <c:ptCount val="7"/>
                <c:pt idx="0">
                  <c:v>52</c:v>
                </c:pt>
                <c:pt idx="1">
                  <c:v>54</c:v>
                </c:pt>
                <c:pt idx="2">
                  <c:v>55</c:v>
                </c:pt>
                <c:pt idx="3">
                  <c:v>59</c:v>
                </c:pt>
                <c:pt idx="4">
                  <c:v>70</c:v>
                </c:pt>
                <c:pt idx="5">
                  <c:v>61</c:v>
                </c:pt>
                <c:pt idx="6">
                  <c:v>81</c:v>
                </c:pt>
              </c:numCache>
            </c:numRef>
          </c:val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Kuala Lumpur</c:v>
                </c:pt>
              </c:strCache>
            </c:strRef>
          </c:tx>
          <c:spPr>
            <a:ln>
              <a:solidFill>
                <a:srgbClr val="FF66FF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Sheet1!$H$2:$H$8</c:f>
              <c:numCache>
                <c:formatCode>General</c:formatCode>
                <c:ptCount val="7"/>
                <c:pt idx="0">
                  <c:v>55</c:v>
                </c:pt>
                <c:pt idx="1">
                  <c:v>50</c:v>
                </c:pt>
                <c:pt idx="2">
                  <c:v>73</c:v>
                </c:pt>
                <c:pt idx="3">
                  <c:v>82</c:v>
                </c:pt>
                <c:pt idx="4">
                  <c:v>78</c:v>
                </c:pt>
                <c:pt idx="5">
                  <c:v>80</c:v>
                </c:pt>
                <c:pt idx="6">
                  <c:v>79</c:v>
                </c:pt>
              </c:numCache>
            </c:numRef>
          </c:val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Tokyo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Sheet1!$I$2:$I$8</c:f>
              <c:numCache>
                <c:formatCode>General</c:formatCode>
                <c:ptCount val="7"/>
                <c:pt idx="0">
                  <c:v>49</c:v>
                </c:pt>
                <c:pt idx="1">
                  <c:v>68</c:v>
                </c:pt>
                <c:pt idx="2">
                  <c:v>57</c:v>
                </c:pt>
                <c:pt idx="3">
                  <c:v>75</c:v>
                </c:pt>
                <c:pt idx="4">
                  <c:v>92</c:v>
                </c:pt>
                <c:pt idx="5">
                  <c:v>65</c:v>
                </c:pt>
                <c:pt idx="6">
                  <c:v>68</c:v>
                </c:pt>
              </c:numCache>
            </c:numRef>
          </c:val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Bangkok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Sheet1!$J$2:$J$8</c:f>
              <c:numCache>
                <c:formatCode>General</c:formatCode>
                <c:ptCount val="7"/>
                <c:pt idx="0">
                  <c:v>76</c:v>
                </c:pt>
                <c:pt idx="1">
                  <c:v>69</c:v>
                </c:pt>
                <c:pt idx="2">
                  <c:v>76</c:v>
                </c:pt>
                <c:pt idx="3">
                  <c:v>91</c:v>
                </c:pt>
                <c:pt idx="4">
                  <c:v>82</c:v>
                </c:pt>
                <c:pt idx="5">
                  <c:v>81</c:v>
                </c:pt>
                <c:pt idx="6">
                  <c:v>55</c:v>
                </c:pt>
              </c:numCache>
            </c:numRef>
          </c:val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Macau</c:v>
                </c:pt>
              </c:strCache>
            </c:strRef>
          </c:tx>
          <c:spPr>
            <a:ln w="50800"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</c:numCache>
            </c:numRef>
          </c:cat>
          <c:val>
            <c:numRef>
              <c:f>Sheet1!$K$2:$K$8</c:f>
              <c:numCache>
                <c:formatCode>General</c:formatCode>
                <c:ptCount val="7"/>
                <c:pt idx="0">
                  <c:v>3</c:v>
                </c:pt>
                <c:pt idx="1">
                  <c:v>6</c:v>
                </c:pt>
                <c:pt idx="2">
                  <c:v>14</c:v>
                </c:pt>
                <c:pt idx="3">
                  <c:v>14</c:v>
                </c:pt>
                <c:pt idx="4">
                  <c:v>16</c:v>
                </c:pt>
                <c:pt idx="5">
                  <c:v>19</c:v>
                </c:pt>
                <c:pt idx="6">
                  <c:v>19</c:v>
                </c:pt>
              </c:numCache>
            </c:numRef>
          </c:val>
        </c:ser>
        <c:marker val="1"/>
        <c:axId val="129892352"/>
        <c:axId val="129894272"/>
      </c:lineChart>
      <c:catAx>
        <c:axId val="129892352"/>
        <c:scaling>
          <c:orientation val="minMax"/>
        </c:scaling>
        <c:axPos val="b"/>
        <c:numFmt formatCode="General" sourceLinked="1"/>
        <c:tickLblPos val="nextTo"/>
        <c:crossAx val="129894272"/>
        <c:crosses val="autoZero"/>
        <c:auto val="1"/>
        <c:lblAlgn val="ctr"/>
        <c:lblOffset val="100"/>
      </c:catAx>
      <c:valAx>
        <c:axId val="129894272"/>
        <c:scaling>
          <c:orientation val="minMax"/>
        </c:scaling>
        <c:axPos val="l"/>
        <c:majorGridlines/>
        <c:numFmt formatCode="General" sourceLinked="1"/>
        <c:tickLblPos val="nextTo"/>
        <c:crossAx val="12989235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zh-TW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C2FD94-8B52-4BDB-80DA-1B4A2848BA26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7B4FE-9CD1-4EA2-8E19-49019E2DABEA}" type="slidenum">
              <a:rPr lang="en-MY" smtClean="0"/>
              <a:pPr/>
              <a:t>‹#›</a:t>
            </a:fld>
            <a:endParaRPr lang="en-M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AU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57D1908-6D23-4B86-910D-6D8889129AE6}" type="slidenum">
              <a:rPr lang="en-US" smtClean="0">
                <a:ea typeface="MS PGothic" pitchFamily="34" charset="-128"/>
              </a:rPr>
              <a:pPr>
                <a:defRPr/>
              </a:pPr>
              <a:t>2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AU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15F3A25-816C-4C53-BC1A-1C16C371E854}" type="slidenum">
              <a:rPr lang="en-US" smtClean="0">
                <a:ea typeface="MS PGothic" pitchFamily="34" charset="-128"/>
              </a:rPr>
              <a:pPr>
                <a:defRPr/>
              </a:pPr>
              <a:t>3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AU" smtClean="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3885DE-BA80-454B-BFFC-F7EEA36F3C4A}" type="slidenum">
              <a:rPr lang="en-US" smtClean="0">
                <a:latin typeface="Arial" pitchFamily="34" charset="0"/>
                <a:ea typeface="MS PGothic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AFD764-0638-44EB-B960-3CE2ACB88DBD}" type="slidenum">
              <a:rPr lang="en-US" smtClean="0">
                <a:latin typeface="Arial" pitchFamily="34" charset="0"/>
                <a:ea typeface="ＭＳ Ｐゴシック" pitchFamily="34" charset="-128"/>
              </a:rPr>
              <a:pPr>
                <a:defRPr/>
              </a:pPr>
              <a:t>6</a:t>
            </a:fld>
            <a:endParaRPr lang="en-US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16387" name="Rectangle 4"/>
          <p:cNvSpPr txBox="1">
            <a:spLocks noGrp="1" noChangeArrowheads="1"/>
          </p:cNvSpPr>
          <p:nvPr/>
        </p:nvSpPr>
        <p:spPr bwMode="auto">
          <a:xfrm>
            <a:off x="6588125" y="8967788"/>
            <a:ext cx="225425" cy="1381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 anchor="b"/>
          <a:lstStyle/>
          <a:p>
            <a:pPr algn="r"/>
            <a:fld id="{8309DA61-1C97-415C-9E3D-672491F14C5C}" type="slidenum">
              <a:rPr lang="en-US" sz="800"/>
              <a:pPr algn="r"/>
              <a:t>6</a:t>
            </a:fld>
            <a:endParaRPr lang="en-US" sz="800"/>
          </a:p>
        </p:txBody>
      </p:sp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06450" y="209550"/>
            <a:ext cx="5197475" cy="38989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AU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D469657-82EE-46FA-8329-CF34E34C3042}" type="slidenum">
              <a:rPr lang="en-US" smtClean="0">
                <a:ea typeface="MS PGothic" pitchFamily="34" charset="-128"/>
              </a:rPr>
              <a:pPr>
                <a:defRPr/>
              </a:pPr>
              <a:t>10</a:t>
            </a:fld>
            <a:endParaRPr lang="en-US" smtClean="0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9AA27-E526-4F12-B83C-8D58D6D3EFBB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658FC-A888-4400-927B-74B50C21767E}" type="slidenum">
              <a:rPr lang="en-MY" smtClean="0"/>
              <a:pPr/>
              <a:t>‹#›</a:t>
            </a:fld>
            <a:endParaRPr lang="en-MY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3286124"/>
            <a:ext cx="914400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7459200" y="0"/>
            <a:ext cx="1684800" cy="2210400"/>
            <a:chOff x="7019734" y="0"/>
            <a:chExt cx="2124266" cy="2784348"/>
          </a:xfrm>
        </p:grpSpPr>
        <p:pic>
          <p:nvPicPr>
            <p:cNvPr id="17" name="Picture 16" descr="Blue G1.jpg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>
              <a:off x="7019734" y="0"/>
              <a:ext cx="2124266" cy="2784348"/>
            </a:xfrm>
            <a:prstGeom prst="rect">
              <a:avLst/>
            </a:prstGeom>
          </p:spPr>
        </p:pic>
        <p:pic>
          <p:nvPicPr>
            <p:cNvPr id="18" name="Picture 17" descr="GainningEdge final.jpg"/>
            <p:cNvPicPr>
              <a:picLocks noChangeAspect="1"/>
            </p:cNvPicPr>
            <p:nvPr userDrawn="1"/>
          </p:nvPicPr>
          <p:blipFill>
            <a:blip r:embed="rId14" cstate="print"/>
            <a:stretch>
              <a:fillRect/>
            </a:stretch>
          </p:blipFill>
          <p:spPr>
            <a:xfrm>
              <a:off x="7429520" y="714356"/>
              <a:ext cx="1059180" cy="638556"/>
            </a:xfrm>
            <a:prstGeom prst="rect">
              <a:avLst/>
            </a:prstGeom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54D66-38D1-4EED-8D57-F7795F8EF872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5780E6-9EDC-479A-ADD2-DA75D65CCA8F}" type="slidenum">
              <a:rPr lang="en-MY" smtClean="0"/>
              <a:pPr/>
              <a:t>‹#›</a:t>
            </a:fld>
            <a:endParaRPr lang="en-MY"/>
          </a:p>
        </p:txBody>
      </p:sp>
      <p:grpSp>
        <p:nvGrpSpPr>
          <p:cNvPr id="20" name="Group 19"/>
          <p:cNvGrpSpPr>
            <a:grpSpLocks noChangeAspect="1"/>
          </p:cNvGrpSpPr>
          <p:nvPr userDrawn="1"/>
        </p:nvGrpSpPr>
        <p:grpSpPr>
          <a:xfrm>
            <a:off x="7459200" y="0"/>
            <a:ext cx="1684800" cy="2210400"/>
            <a:chOff x="7019734" y="0"/>
            <a:chExt cx="2124266" cy="2784348"/>
          </a:xfrm>
        </p:grpSpPr>
        <p:pic>
          <p:nvPicPr>
            <p:cNvPr id="21" name="Picture 20" descr="Blue G1.jpg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>
              <a:off x="7019734" y="0"/>
              <a:ext cx="2124266" cy="2784348"/>
            </a:xfrm>
            <a:prstGeom prst="rect">
              <a:avLst/>
            </a:prstGeom>
          </p:spPr>
        </p:pic>
        <p:pic>
          <p:nvPicPr>
            <p:cNvPr id="22" name="Picture 21" descr="GainningEdge final.jpg"/>
            <p:cNvPicPr>
              <a:picLocks noChangeAspect="1"/>
            </p:cNvPicPr>
            <p:nvPr userDrawn="1"/>
          </p:nvPicPr>
          <p:blipFill>
            <a:blip r:embed="rId14" cstate="print"/>
            <a:stretch>
              <a:fillRect/>
            </a:stretch>
          </p:blipFill>
          <p:spPr>
            <a:xfrm>
              <a:off x="7429520" y="714356"/>
              <a:ext cx="1059180" cy="638556"/>
            </a:xfrm>
            <a:prstGeom prst="rect">
              <a:avLst/>
            </a:prstGeom>
          </p:spPr>
        </p:pic>
      </p:grpSp>
      <p:cxnSp>
        <p:nvCxnSpPr>
          <p:cNvPr id="9" name="Straight Connector 8"/>
          <p:cNvCxnSpPr/>
          <p:nvPr userDrawn="1"/>
        </p:nvCxnSpPr>
        <p:spPr>
          <a:xfrm>
            <a:off x="0" y="1500174"/>
            <a:ext cx="7786710" cy="1588"/>
          </a:xfrm>
          <a:prstGeom prst="line">
            <a:avLst/>
          </a:prstGeom>
          <a:ln w="127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MY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MY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82476-01E5-458B-9089-767DB00DC211}" type="datetimeFigureOut">
              <a:rPr lang="en-US" smtClean="0"/>
              <a:pPr/>
              <a:t>1/14/2012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26C9C-15BD-48A5-B5C5-68C4CC4FC849}" type="slidenum">
              <a:rPr lang="en-MY" smtClean="0"/>
              <a:pPr/>
              <a:t>‹#›</a:t>
            </a:fld>
            <a:endParaRPr lang="en-MY"/>
          </a:p>
        </p:txBody>
      </p:sp>
      <p:pic>
        <p:nvPicPr>
          <p:cNvPr id="9" name="Picture 8" descr="GainingEdge final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8280000" y="6337114"/>
            <a:ext cx="864000" cy="52088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ingdings" pitchFamily="2" charset="2"/>
        <a:buChar char="§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png"/><Relationship Id="rId9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___1.xls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oleObject" Target="../embeddings/Microsoft_Office_Excel_97-2003____3.xls"/><Relationship Id="rId2" Type="http://schemas.openxmlformats.org/officeDocument/2006/relationships/tags" Target="../tags/tag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Microsoft_Office_Excel_97-2003____2.xls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3"/>
          <p:cNvSpPr>
            <a:spLocks noGrp="1"/>
          </p:cNvSpPr>
          <p:nvPr>
            <p:ph type="ctrTitle"/>
          </p:nvPr>
        </p:nvSpPr>
        <p:spPr bwMode="auto">
          <a:xfrm>
            <a:off x="642910" y="1714488"/>
            <a:ext cx="7772400" cy="14700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Macau and the Asian MICE Industry</a:t>
            </a:r>
          </a:p>
        </p:txBody>
      </p:sp>
      <p:sp>
        <p:nvSpPr>
          <p:cNvPr id="8195" name="Subtitle 4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225744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US" dirty="0" smtClean="0"/>
              <a:t>MCEA Forum</a:t>
            </a:r>
          </a:p>
          <a:p>
            <a:endParaRPr lang="en-US" dirty="0" smtClean="0"/>
          </a:p>
          <a:p>
            <a:r>
              <a:rPr lang="en-US" dirty="0" smtClean="0"/>
              <a:t>Outlook of the Asian MICE Industry and Macau’s Role and Positioning in this Development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 idx="4294967295"/>
          </p:nvPr>
        </p:nvSpPr>
        <p:spPr>
          <a:xfrm>
            <a:off x="571500" y="142875"/>
            <a:ext cx="8229600" cy="428625"/>
          </a:xfrm>
        </p:spPr>
        <p:txBody>
          <a:bodyPr/>
          <a:lstStyle/>
          <a:p>
            <a:pPr algn="l"/>
            <a:r>
              <a:rPr lang="en-US" sz="2000" smtClean="0"/>
              <a:t>A Successful Convention City Needs……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643688" y="3714750"/>
            <a:ext cx="2357437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/>
              <a:t>Win</a:t>
            </a:r>
          </a:p>
          <a:p>
            <a:pPr algn="ctr"/>
            <a:r>
              <a:rPr lang="en-US" sz="2800"/>
              <a:t>Conventions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14313" y="642938"/>
            <a:ext cx="1571625" cy="646112"/>
          </a:xfrm>
          <a:prstGeom prst="rect">
            <a:avLst/>
          </a:prstGeom>
          <a:solidFill>
            <a:srgbClr val="D6009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Experienced Researchers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000250" y="642938"/>
            <a:ext cx="1714500" cy="646112"/>
          </a:xfrm>
          <a:prstGeom prst="rect">
            <a:avLst/>
          </a:prstGeom>
          <a:solidFill>
            <a:srgbClr val="D6009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Experienced Sales People</a:t>
            </a:r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313" y="1357313"/>
            <a:ext cx="15716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0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2125" y="1357313"/>
            <a:ext cx="335756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16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9063" y="1357313"/>
            <a:ext cx="16891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14313" y="3786188"/>
            <a:ext cx="157162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400"/>
              <a:t> Databases</a:t>
            </a:r>
          </a:p>
          <a:p>
            <a:pPr>
              <a:buFont typeface="Wingdings" pitchFamily="2" charset="2"/>
              <a:buChar char="§"/>
            </a:pPr>
            <a:r>
              <a:rPr lang="en-US" sz="1400"/>
              <a:t> Business Leads</a:t>
            </a:r>
          </a:p>
          <a:p>
            <a:pPr>
              <a:buFont typeface="Wingdings" pitchFamily="2" charset="2"/>
              <a:buChar char="§"/>
            </a:pPr>
            <a:r>
              <a:rPr lang="en-US" sz="1400"/>
              <a:t> Priory Accounts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071688" y="3786188"/>
            <a:ext cx="185737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400"/>
              <a:t> Relationships</a:t>
            </a:r>
          </a:p>
          <a:p>
            <a:pPr>
              <a:buFont typeface="Wingdings" pitchFamily="2" charset="2"/>
              <a:buChar char="§"/>
            </a:pPr>
            <a:r>
              <a:rPr lang="en-US" sz="1400"/>
              <a:t> Bid Development</a:t>
            </a:r>
          </a:p>
          <a:p>
            <a:pPr>
              <a:buFont typeface="Wingdings" pitchFamily="2" charset="2"/>
              <a:buChar char="§"/>
            </a:pPr>
            <a:r>
              <a:rPr lang="en-US" sz="1400"/>
              <a:t> Productivity Goals</a:t>
            </a:r>
          </a:p>
        </p:txBody>
      </p:sp>
      <p:pic>
        <p:nvPicPr>
          <p:cNvPr id="103427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00250" y="1357313"/>
            <a:ext cx="1724025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071938" y="3786188"/>
            <a:ext cx="1857375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1400"/>
              <a:t> Strategising</a:t>
            </a:r>
          </a:p>
          <a:p>
            <a:pPr>
              <a:buFont typeface="Wingdings" pitchFamily="2" charset="2"/>
              <a:buChar char="§"/>
            </a:pPr>
            <a:r>
              <a:rPr lang="en-US" sz="1400"/>
              <a:t> Campaigning</a:t>
            </a:r>
          </a:p>
          <a:p>
            <a:pPr>
              <a:buFont typeface="Wingdings" pitchFamily="2" charset="2"/>
              <a:buChar char="§"/>
            </a:pPr>
            <a:r>
              <a:rPr lang="en-US" sz="1400"/>
              <a:t> Presenting</a:t>
            </a:r>
          </a:p>
        </p:txBody>
      </p:sp>
      <p:pic>
        <p:nvPicPr>
          <p:cNvPr id="103428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29438" y="4714875"/>
            <a:ext cx="1931987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ight Arrow 25"/>
          <p:cNvSpPr/>
          <p:nvPr/>
        </p:nvSpPr>
        <p:spPr>
          <a:xfrm>
            <a:off x="5572125" y="4000500"/>
            <a:ext cx="1071563" cy="285750"/>
          </a:xfrm>
          <a:prstGeom prst="rightArrow">
            <a:avLst/>
          </a:prstGeom>
          <a:solidFill>
            <a:srgbClr val="D6009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3429" name="Picture 5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7188" y="4714875"/>
            <a:ext cx="2000250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0" name="Picture 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571750" y="4714875"/>
            <a:ext cx="4151313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929063" y="642938"/>
            <a:ext cx="5000625" cy="646112"/>
          </a:xfrm>
          <a:prstGeom prst="rect">
            <a:avLst/>
          </a:prstGeom>
          <a:solidFill>
            <a:srgbClr val="D6009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Bidding</a:t>
            </a:r>
          </a:p>
          <a:p>
            <a:pPr algn="ctr"/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2" grpId="0" animBg="1"/>
      <p:bldP spid="37" grpId="0"/>
      <p:bldP spid="21" grpId="0"/>
      <p:bldP spid="24" grpId="0"/>
      <p:bldP spid="26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ctr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smtClean="0"/>
              <a:t>The Asian Century for Conventions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1600" dirty="0" smtClean="0"/>
          </a:p>
          <a:p>
            <a:pPr eaLnBrk="1" hangingPunct="1">
              <a:lnSpc>
                <a:spcPct val="90000"/>
              </a:lnSpc>
            </a:pPr>
            <a:r>
              <a:rPr lang="en-US" sz="1600" b="1" dirty="0" smtClean="0"/>
              <a:t>Globalization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	As the world goes global so must international associations.  Members demanding engagement in </a:t>
            </a:r>
            <a:r>
              <a:rPr lang="en-US" sz="1600" b="1" dirty="0" smtClean="0"/>
              <a:t>Asia</a:t>
            </a:r>
            <a:r>
              <a:rPr lang="en-US" sz="1600" dirty="0" smtClean="0"/>
              <a:t> as a new market.</a:t>
            </a:r>
          </a:p>
          <a:p>
            <a:pPr eaLnBrk="1" hangingPunct="1">
              <a:lnSpc>
                <a:spcPct val="90000"/>
              </a:lnSpc>
            </a:pPr>
            <a:endParaRPr lang="en-US" sz="1600" b="1" dirty="0" smtClean="0"/>
          </a:p>
          <a:p>
            <a:pPr eaLnBrk="1" hangingPunct="1">
              <a:lnSpc>
                <a:spcPct val="90000"/>
              </a:lnSpc>
            </a:pPr>
            <a:endParaRPr lang="en-US" sz="16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1600" b="1" dirty="0" smtClean="0"/>
              <a:t>Tri-polar event rotation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1600" dirty="0" smtClean="0"/>
              <a:t>The association world is now seen as tri-polar</a:t>
            </a:r>
          </a:p>
          <a:p>
            <a:pPr lvl="2" eaLnBrk="1" hangingPunct="1">
              <a:lnSpc>
                <a:spcPct val="90000"/>
              </a:lnSpc>
              <a:buFontTx/>
              <a:buChar char="-"/>
            </a:pPr>
            <a:r>
              <a:rPr lang="en-US" sz="1600" dirty="0" smtClean="0"/>
              <a:t>Europe, Africa and Middle East</a:t>
            </a:r>
          </a:p>
          <a:p>
            <a:pPr lvl="2" eaLnBrk="1" hangingPunct="1">
              <a:lnSpc>
                <a:spcPct val="90000"/>
              </a:lnSpc>
              <a:buFontTx/>
              <a:buChar char="-"/>
            </a:pPr>
            <a:r>
              <a:rPr lang="en-US" sz="1600" dirty="0" smtClean="0"/>
              <a:t>The Americas</a:t>
            </a:r>
          </a:p>
          <a:p>
            <a:pPr lvl="2" eaLnBrk="1" hangingPunct="1">
              <a:lnSpc>
                <a:spcPct val="90000"/>
              </a:lnSpc>
              <a:buFontTx/>
              <a:buChar char="-"/>
            </a:pPr>
            <a:r>
              <a:rPr lang="en-US" sz="1600" b="1" dirty="0" smtClean="0"/>
              <a:t>Asia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1600" b="1" dirty="0" smtClean="0">
                <a:solidFill>
                  <a:srgbClr val="0070C0"/>
                </a:solidFill>
              </a:rPr>
              <a:t>This will mean more meetings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r>
              <a:rPr lang="en-US" sz="1600" b="1" dirty="0" smtClean="0">
                <a:solidFill>
                  <a:srgbClr val="0070C0"/>
                </a:solidFill>
              </a:rPr>
              <a:t>happening in Asia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z="1600" b="1" dirty="0" smtClean="0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sz="1600" b="1" dirty="0" smtClean="0"/>
          </a:p>
          <a:p>
            <a:pPr eaLnBrk="1" hangingPunct="1">
              <a:lnSpc>
                <a:spcPct val="90000"/>
              </a:lnSpc>
            </a:pPr>
            <a:r>
              <a:rPr lang="en-US" sz="1600" b="1" dirty="0" smtClean="0"/>
              <a:t>BRIC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1600" dirty="0" smtClean="0"/>
              <a:t>The biggest emerging economies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z="1600" dirty="0" smtClean="0"/>
              <a:t>       are Brazil, Russia,</a:t>
            </a:r>
            <a:r>
              <a:rPr lang="en-US" sz="1600" b="1" dirty="0" smtClean="0"/>
              <a:t> India </a:t>
            </a:r>
            <a:r>
              <a:rPr lang="en-US" sz="1600" dirty="0" smtClean="0"/>
              <a:t>and </a:t>
            </a:r>
            <a:r>
              <a:rPr lang="en-US" sz="1600" b="1" dirty="0" smtClean="0"/>
              <a:t>China. China being the most important.</a:t>
            </a:r>
            <a:endParaRPr lang="en-US" sz="1800" b="1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pic>
        <p:nvPicPr>
          <p:cNvPr id="5" name="Picture 4" descr="Tripolar world Asia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72198" y="3571876"/>
            <a:ext cx="1376413" cy="1834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Tripolar world Europe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70377" y="3610785"/>
            <a:ext cx="1028821" cy="1704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Tripolar world Americas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43834" y="3643314"/>
            <a:ext cx="1255898" cy="1901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 rot="5400000">
            <a:off x="4975069" y="4454691"/>
            <a:ext cx="1765866" cy="23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618143" y="4454691"/>
            <a:ext cx="1765866" cy="236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Chart 6"/>
          <p:cNvGraphicFramePr>
            <a:graphicFrameLocks/>
          </p:cNvGraphicFramePr>
          <p:nvPr/>
        </p:nvGraphicFramePr>
        <p:xfrm>
          <a:off x="209550" y="1279525"/>
          <a:ext cx="7040563" cy="4716463"/>
        </p:xfrm>
        <a:graphic>
          <a:graphicData uri="http://schemas.openxmlformats.org/presentationml/2006/ole">
            <p:oleObj spid="_x0000_s48130" r:id="rId4" imgW="7041490" imgH="4718713" progId="Excel.Sheet.8">
              <p:embed/>
            </p:oleObj>
          </a:graphicData>
        </a:graphic>
      </p:graphicFrame>
      <p:sp>
        <p:nvSpPr>
          <p:cNvPr id="1027" name="TextBox 7"/>
          <p:cNvSpPr txBox="1">
            <a:spLocks noChangeArrowheads="1"/>
          </p:cNvSpPr>
          <p:nvPr/>
        </p:nvSpPr>
        <p:spPr bwMode="auto">
          <a:xfrm>
            <a:off x="4429125" y="2286000"/>
            <a:ext cx="9350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400" b="1"/>
              <a:t>CAGR*</a:t>
            </a:r>
          </a:p>
        </p:txBody>
      </p:sp>
      <p:sp>
        <p:nvSpPr>
          <p:cNvPr id="1028" name="Rectangle 19"/>
          <p:cNvSpPr>
            <a:spLocks noChangeArrowheads="1"/>
          </p:cNvSpPr>
          <p:nvPr/>
        </p:nvSpPr>
        <p:spPr bwMode="auto">
          <a:xfrm>
            <a:off x="1428750" y="5857875"/>
            <a:ext cx="2998788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r>
              <a:rPr lang="en-US" sz="1200" i="1"/>
              <a:t>Source: ICCA (2011)</a:t>
            </a:r>
          </a:p>
          <a:p>
            <a:r>
              <a:rPr lang="en-US" sz="1200" i="1"/>
              <a:t>* CAGR: Compound Annual Growth Rate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477000" y="1524000"/>
            <a:ext cx="2500313" cy="511175"/>
          </a:xfrm>
          <a:prstGeom prst="rect">
            <a:avLst/>
          </a:prstGeom>
          <a:solidFill>
            <a:srgbClr val="CC33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36000" tIns="36000" rIns="36000" bIns="36000" anchor="ctr"/>
          <a:lstStyle/>
          <a:p>
            <a:pPr algn="ctr">
              <a:buClr>
                <a:srgbClr val="0B1F65"/>
              </a:buClr>
              <a:buFont typeface="Webdings" pitchFamily="18" charset="2"/>
              <a:buNone/>
              <a:defRPr/>
            </a:pPr>
            <a:r>
              <a:rPr lang="en-US" sz="1400" b="1" dirty="0">
                <a:solidFill>
                  <a:schemeClr val="bg1"/>
                </a:solidFill>
                <a:ea typeface="ＭＳ Ｐゴシック" pitchFamily="34" charset="-128"/>
              </a:rPr>
              <a:t>Comments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500813" y="2071688"/>
            <a:ext cx="2500312" cy="33242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rIns="45720"/>
          <a:lstStyle/>
          <a:p>
            <a:pPr marL="177800" indent="-177800">
              <a:spcBef>
                <a:spcPct val="30000"/>
              </a:spcBef>
              <a:buClr>
                <a:srgbClr val="0B1F65"/>
              </a:buClr>
              <a:buFont typeface="Webdings" pitchFamily="18" charset="2"/>
              <a:buChar char="4"/>
              <a:defRPr/>
            </a:pPr>
            <a:r>
              <a:rPr lang="en-US" sz="1300" dirty="0">
                <a:ea typeface="ＭＳ Ｐゴシック" pitchFamily="34" charset="-128"/>
              </a:rPr>
              <a:t>Asia’s market share of international conventions is rising as associations seek to globalize their membership and market delivery.</a:t>
            </a:r>
          </a:p>
          <a:p>
            <a:pPr marL="177800" indent="-177800">
              <a:spcBef>
                <a:spcPct val="30000"/>
              </a:spcBef>
              <a:buClr>
                <a:srgbClr val="0B1F65"/>
              </a:buClr>
              <a:buFont typeface="Webdings" pitchFamily="18" charset="2"/>
              <a:buChar char="4"/>
              <a:defRPr/>
            </a:pPr>
            <a:r>
              <a:rPr lang="en-US" sz="1300" dirty="0">
                <a:ea typeface="ＭＳ Ｐゴシック" pitchFamily="34" charset="-128"/>
              </a:rPr>
              <a:t>In addition to more meetings adding Asia to their rotation patterns, more global associations will seek to establish regional offices in Asia, thus driving an increase in Asian regional meetings.</a:t>
            </a:r>
          </a:p>
          <a:p>
            <a:pPr marL="177800" indent="-177800">
              <a:spcBef>
                <a:spcPct val="30000"/>
              </a:spcBef>
              <a:buClr>
                <a:srgbClr val="0B1F65"/>
              </a:buClr>
              <a:buFont typeface="Webdings" pitchFamily="18" charset="2"/>
              <a:buChar char="4"/>
              <a:defRPr/>
            </a:pPr>
            <a:r>
              <a:rPr lang="en-US" sz="1300" dirty="0">
                <a:ea typeface="ＭＳ Ｐゴシック" pitchFamily="34" charset="-128"/>
              </a:rPr>
              <a:t>Asia’s CAGR is 9% for the last 10 years, and this trend should continue.</a:t>
            </a:r>
          </a:p>
          <a:p>
            <a:pPr marL="177800" indent="-177800">
              <a:spcBef>
                <a:spcPct val="30000"/>
              </a:spcBef>
              <a:buClr>
                <a:srgbClr val="0B1F65"/>
              </a:buClr>
              <a:defRPr/>
            </a:pPr>
            <a:endParaRPr lang="en-US" sz="1300" dirty="0">
              <a:ea typeface="ＭＳ Ｐゴシック" pitchFamily="34" charset="-128"/>
            </a:endParaRP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 bwMode="auto">
          <a:xfrm>
            <a:off x="428625" y="214313"/>
            <a:ext cx="871537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>
                <a:ea typeface="+mj-ea"/>
              </a:rPr>
              <a:t>Asia is leading the world’s growth in numbers of international conventions occurring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/>
        <p:txBody>
          <a:bodyPr anchor="t"/>
          <a:lstStyle/>
          <a:p>
            <a:pPr algn="l" eaLnBrk="1" hangingPunct="1"/>
            <a:r>
              <a:rPr lang="en-US" sz="2400" smtClean="0">
                <a:solidFill>
                  <a:srgbClr val="002060"/>
                </a:solidFill>
              </a:rPr>
              <a:t>China has grown in market share of international conventions coming to Asia</a:t>
            </a:r>
          </a:p>
        </p:txBody>
      </p:sp>
      <p:sp>
        <p:nvSpPr>
          <p:cNvPr id="1029" name="Title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49275" y="1571625"/>
            <a:ext cx="2989263" cy="4302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400" b="1">
                <a:latin typeface="Calibri" pitchFamily="34" charset="0"/>
              </a:rPr>
              <a:t>International Conventions in Asia Pacific</a:t>
            </a:r>
          </a:p>
          <a:p>
            <a:pPr algn="ctr"/>
            <a:r>
              <a:rPr lang="en-US" sz="1400" b="1">
                <a:latin typeface="Calibri" pitchFamily="34" charset="0"/>
              </a:rPr>
              <a:t>(1998-2010)</a:t>
            </a:r>
          </a:p>
        </p:txBody>
      </p:sp>
      <p:sp>
        <p:nvSpPr>
          <p:cNvPr id="1030" name="Rectangle 5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811463" y="4127500"/>
            <a:ext cx="2039937" cy="60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r>
              <a:rPr lang="en-GB" sz="1200" b="1">
                <a:solidFill>
                  <a:schemeClr val="bg1"/>
                </a:solidFill>
                <a:latin typeface="Calibri" pitchFamily="34" charset="0"/>
              </a:rPr>
              <a:t>Cairo</a:t>
            </a:r>
          </a:p>
          <a:p>
            <a:r>
              <a:rPr lang="en-GB" sz="1200" b="1">
                <a:solidFill>
                  <a:schemeClr val="bg1"/>
                </a:solidFill>
                <a:latin typeface="Calibri" pitchFamily="34" charset="0"/>
              </a:rPr>
              <a:t>25.8%</a:t>
            </a:r>
          </a:p>
        </p:txBody>
      </p:sp>
      <p:sp>
        <p:nvSpPr>
          <p:cNvPr id="1031" name="Rectangle 19"/>
          <p:cNvSpPr>
            <a:spLocks noChangeArrowheads="1"/>
          </p:cNvSpPr>
          <p:nvPr/>
        </p:nvSpPr>
        <p:spPr bwMode="auto">
          <a:xfrm>
            <a:off x="1341438" y="6429375"/>
            <a:ext cx="4568825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Source: ICCA 2011</a:t>
            </a: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5759450" y="3786188"/>
            <a:ext cx="2954338" cy="381000"/>
          </a:xfrm>
          <a:prstGeom prst="rect">
            <a:avLst/>
          </a:prstGeom>
          <a:solidFill>
            <a:srgbClr val="0070C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36000" tIns="36000" rIns="36000" bIns="3600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B1F65"/>
              </a:buClr>
              <a:buFont typeface="Webdings" pitchFamily="18" charset="2"/>
              <a:buNone/>
              <a:defRPr/>
            </a:pPr>
            <a:r>
              <a:rPr lang="en-US" sz="1200" b="1" dirty="0">
                <a:solidFill>
                  <a:schemeClr val="bg1"/>
                </a:solidFill>
                <a:latin typeface="Arial" charset="0"/>
                <a:cs typeface="Arial" charset="0"/>
              </a:rPr>
              <a:t>2010</a:t>
            </a: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759450" y="4143375"/>
            <a:ext cx="2954338" cy="17875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rIns="45720"/>
          <a:lstStyle/>
          <a:p>
            <a:pPr marL="177800" indent="-177800" fontAlgn="auto">
              <a:spcBef>
                <a:spcPct val="30000"/>
              </a:spcBef>
              <a:spcAft>
                <a:spcPts val="0"/>
              </a:spcAft>
              <a:buClr>
                <a:srgbClr val="0B1F65"/>
              </a:buClr>
              <a:buFont typeface="Webdings" pitchFamily="18" charset="2"/>
              <a:buChar char="4"/>
              <a:defRPr/>
            </a:pPr>
            <a:r>
              <a:rPr lang="en-US" sz="1200" dirty="0">
                <a:latin typeface="Arial" charset="0"/>
                <a:cs typeface="Arial" charset="0"/>
              </a:rPr>
              <a:t>2,008 international conventions  were held  in Asia Pacific in 2010 (19%)</a:t>
            </a:r>
          </a:p>
          <a:p>
            <a:pPr marL="177800" indent="-177800" fontAlgn="auto">
              <a:spcBef>
                <a:spcPct val="30000"/>
              </a:spcBef>
              <a:spcAft>
                <a:spcPts val="0"/>
              </a:spcAft>
              <a:buClr>
                <a:srgbClr val="0B1F65"/>
              </a:buClr>
              <a:buFont typeface="Webdings" pitchFamily="18" charset="2"/>
              <a:buChar char="4"/>
              <a:defRPr/>
            </a:pPr>
            <a:r>
              <a:rPr lang="en-US" sz="1200" dirty="0" smtClean="0">
                <a:latin typeface="Arial" charset="0"/>
                <a:cs typeface="Arial" charset="0"/>
              </a:rPr>
              <a:t>Mainland China, Hong Kong and Macau </a:t>
            </a:r>
            <a:r>
              <a:rPr lang="en-US" sz="1200" dirty="0">
                <a:latin typeface="Arial" charset="0"/>
                <a:cs typeface="Arial" charset="0"/>
              </a:rPr>
              <a:t>had </a:t>
            </a:r>
            <a:r>
              <a:rPr lang="en-US" sz="1200" dirty="0" smtClean="0">
                <a:latin typeface="Arial" charset="0"/>
                <a:cs typeface="Arial" charset="0"/>
              </a:rPr>
              <a:t>383 </a:t>
            </a:r>
            <a:r>
              <a:rPr lang="en-US" sz="1200" dirty="0">
                <a:latin typeface="Arial" charset="0"/>
                <a:cs typeface="Arial" charset="0"/>
              </a:rPr>
              <a:t>conventions for a </a:t>
            </a:r>
            <a:r>
              <a:rPr lang="en-US" sz="1200" dirty="0" smtClean="0">
                <a:latin typeface="Arial" charset="0"/>
                <a:cs typeface="Arial" charset="0"/>
              </a:rPr>
              <a:t>19% </a:t>
            </a:r>
            <a:r>
              <a:rPr lang="en-US" sz="1200" dirty="0">
                <a:latin typeface="Arial" charset="0"/>
                <a:cs typeface="Arial" charset="0"/>
              </a:rPr>
              <a:t>share of Asia Pacific held </a:t>
            </a:r>
            <a:r>
              <a:rPr lang="en-US" sz="1200" dirty="0" smtClean="0">
                <a:latin typeface="Arial" charset="0"/>
                <a:cs typeface="Arial" charset="0"/>
              </a:rPr>
              <a:t>meetings.</a:t>
            </a:r>
          </a:p>
          <a:p>
            <a:pPr marL="177800" indent="-177800" fontAlgn="auto">
              <a:spcBef>
                <a:spcPct val="30000"/>
              </a:spcBef>
              <a:spcAft>
                <a:spcPts val="0"/>
              </a:spcAft>
              <a:buClr>
                <a:srgbClr val="0B1F65"/>
              </a:buClr>
              <a:buFont typeface="Webdings" pitchFamily="18" charset="2"/>
              <a:buChar char="4"/>
              <a:defRPr/>
            </a:pPr>
            <a:r>
              <a:rPr lang="en-US" sz="1200" dirty="0" smtClean="0">
                <a:latin typeface="Arial" charset="0"/>
                <a:cs typeface="Arial" charset="0"/>
              </a:rPr>
              <a:t>Macau </a:t>
            </a:r>
            <a:r>
              <a:rPr lang="en-US" sz="1200" dirty="0">
                <a:latin typeface="Arial" charset="0"/>
                <a:cs typeface="Arial" charset="0"/>
              </a:rPr>
              <a:t>hosted </a:t>
            </a:r>
            <a:r>
              <a:rPr lang="en-US" sz="1200" dirty="0" smtClean="0">
                <a:latin typeface="Arial" charset="0"/>
                <a:cs typeface="Arial" charset="0"/>
              </a:rPr>
              <a:t>19 </a:t>
            </a:r>
            <a:r>
              <a:rPr lang="en-US" sz="1200" dirty="0">
                <a:latin typeface="Arial" charset="0"/>
                <a:cs typeface="Arial" charset="0"/>
              </a:rPr>
              <a:t>conventions , or </a:t>
            </a:r>
            <a:r>
              <a:rPr lang="en-US" sz="1200" dirty="0" smtClean="0">
                <a:latin typeface="Arial" charset="0"/>
                <a:cs typeface="Arial" charset="0"/>
              </a:rPr>
              <a:t>5% </a:t>
            </a:r>
            <a:r>
              <a:rPr lang="en-US" sz="1200" dirty="0">
                <a:latin typeface="Arial" charset="0"/>
                <a:cs typeface="Arial" charset="0"/>
              </a:rPr>
              <a:t>of the international conventions coming to China</a:t>
            </a:r>
          </a:p>
        </p:txBody>
      </p:sp>
      <p:graphicFrame>
        <p:nvGraphicFramePr>
          <p:cNvPr id="1026" name="Content Placeholder 3"/>
          <p:cNvGraphicFramePr>
            <a:graphicFrameLocks noGrp="1"/>
          </p:cNvGraphicFramePr>
          <p:nvPr/>
        </p:nvGraphicFramePr>
        <p:xfrm>
          <a:off x="5429250" y="1285875"/>
          <a:ext cx="3714750" cy="2357438"/>
        </p:xfrm>
        <a:graphic>
          <a:graphicData uri="http://schemas.openxmlformats.org/presentationml/2006/ole">
            <p:oleObj spid="_x0000_s1026" r:id="rId6" imgW="3712786" imgH="2359356" progId="Excel.Sheet.8">
              <p:embed/>
            </p:oleObj>
          </a:graphicData>
        </a:graphic>
      </p:graphicFrame>
      <p:graphicFrame>
        <p:nvGraphicFramePr>
          <p:cNvPr id="1027" name="Chart 37"/>
          <p:cNvGraphicFramePr>
            <a:graphicFrameLocks/>
          </p:cNvGraphicFramePr>
          <p:nvPr/>
        </p:nvGraphicFramePr>
        <p:xfrm>
          <a:off x="0" y="1928813"/>
          <a:ext cx="4038600" cy="4402137"/>
        </p:xfrm>
        <a:graphic>
          <a:graphicData uri="http://schemas.openxmlformats.org/presentationml/2006/ole">
            <p:oleObj spid="_x0000_s1027" r:id="rId7" imgW="4041998" imgH="4407790" progId="Excel.Sheet.8">
              <p:embed/>
            </p:oleObj>
          </a:graphicData>
        </a:graphic>
      </p:graphicFrame>
      <p:sp>
        <p:nvSpPr>
          <p:cNvPr id="1034" name="TextBox 38"/>
          <p:cNvSpPr txBox="1">
            <a:spLocks noChangeArrowheads="1"/>
          </p:cNvSpPr>
          <p:nvPr/>
        </p:nvSpPr>
        <p:spPr bwMode="auto">
          <a:xfrm>
            <a:off x="3810000" y="51816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Japan 15.2%</a:t>
            </a:r>
          </a:p>
        </p:txBody>
      </p:sp>
      <p:sp>
        <p:nvSpPr>
          <p:cNvPr id="1035" name="TextBox 39"/>
          <p:cNvSpPr txBox="1">
            <a:spLocks noChangeArrowheads="1"/>
          </p:cNvSpPr>
          <p:nvPr/>
        </p:nvSpPr>
        <p:spPr bwMode="auto">
          <a:xfrm>
            <a:off x="3810000" y="47244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China 14.0%</a:t>
            </a:r>
          </a:p>
        </p:txBody>
      </p:sp>
      <p:sp>
        <p:nvSpPr>
          <p:cNvPr id="1036" name="TextBox 40"/>
          <p:cNvSpPr txBox="1">
            <a:spLocks noChangeArrowheads="1"/>
          </p:cNvSpPr>
          <p:nvPr/>
        </p:nvSpPr>
        <p:spPr bwMode="auto">
          <a:xfrm>
            <a:off x="3821113" y="4210050"/>
            <a:ext cx="13858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Australia 11.9%</a:t>
            </a:r>
          </a:p>
        </p:txBody>
      </p:sp>
      <p:sp>
        <p:nvSpPr>
          <p:cNvPr id="1037" name="TextBox 41"/>
          <p:cNvSpPr txBox="1">
            <a:spLocks noChangeArrowheads="1"/>
          </p:cNvSpPr>
          <p:nvPr/>
        </p:nvSpPr>
        <p:spPr bwMode="auto">
          <a:xfrm>
            <a:off x="3810000" y="38862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Korea 9.3%</a:t>
            </a:r>
          </a:p>
        </p:txBody>
      </p:sp>
      <p:sp>
        <p:nvSpPr>
          <p:cNvPr id="1038" name="TextBox 42"/>
          <p:cNvSpPr txBox="1">
            <a:spLocks noChangeArrowheads="1"/>
          </p:cNvSpPr>
          <p:nvPr/>
        </p:nvSpPr>
        <p:spPr bwMode="auto">
          <a:xfrm>
            <a:off x="3810000" y="36576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Singapore 6.8%</a:t>
            </a:r>
          </a:p>
        </p:txBody>
      </p:sp>
      <p:sp>
        <p:nvSpPr>
          <p:cNvPr id="1039" name="TextBox 43"/>
          <p:cNvSpPr txBox="1">
            <a:spLocks noChangeArrowheads="1"/>
          </p:cNvSpPr>
          <p:nvPr/>
        </p:nvSpPr>
        <p:spPr bwMode="auto">
          <a:xfrm>
            <a:off x="3810000" y="34290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Malaysia 5.9%</a:t>
            </a:r>
          </a:p>
        </p:txBody>
      </p:sp>
      <p:sp>
        <p:nvSpPr>
          <p:cNvPr id="1040" name="TextBox 44"/>
          <p:cNvSpPr txBox="1">
            <a:spLocks noChangeArrowheads="1"/>
          </p:cNvSpPr>
          <p:nvPr/>
        </p:nvSpPr>
        <p:spPr bwMode="auto">
          <a:xfrm>
            <a:off x="3810000" y="32766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Thailand 4.4%</a:t>
            </a:r>
          </a:p>
        </p:txBody>
      </p:sp>
      <p:sp>
        <p:nvSpPr>
          <p:cNvPr id="1041" name="TextBox 45"/>
          <p:cNvSpPr txBox="1">
            <a:spLocks noChangeArrowheads="1"/>
          </p:cNvSpPr>
          <p:nvPr/>
        </p:nvSpPr>
        <p:spPr bwMode="auto">
          <a:xfrm>
            <a:off x="3810000" y="30480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Taiwan 6.9%</a:t>
            </a:r>
          </a:p>
        </p:txBody>
      </p:sp>
      <p:sp>
        <p:nvSpPr>
          <p:cNvPr id="1042" name="TextBox 46"/>
          <p:cNvSpPr txBox="1">
            <a:spLocks noChangeArrowheads="1"/>
          </p:cNvSpPr>
          <p:nvPr/>
        </p:nvSpPr>
        <p:spPr bwMode="auto">
          <a:xfrm>
            <a:off x="3810000" y="28956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India 5.0%</a:t>
            </a:r>
          </a:p>
        </p:txBody>
      </p:sp>
      <p:sp>
        <p:nvSpPr>
          <p:cNvPr id="1043" name="TextBox 47"/>
          <p:cNvSpPr txBox="1">
            <a:spLocks noChangeArrowheads="1"/>
          </p:cNvSpPr>
          <p:nvPr/>
        </p:nvSpPr>
        <p:spPr bwMode="auto">
          <a:xfrm>
            <a:off x="3810000" y="26670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Hong Kong 4.1%</a:t>
            </a:r>
          </a:p>
        </p:txBody>
      </p:sp>
      <p:sp>
        <p:nvSpPr>
          <p:cNvPr id="1044" name="TextBox 48"/>
          <p:cNvSpPr txBox="1">
            <a:spLocks noChangeArrowheads="1"/>
          </p:cNvSpPr>
          <p:nvPr/>
        </p:nvSpPr>
        <p:spPr bwMode="auto">
          <a:xfrm>
            <a:off x="3810000" y="2286000"/>
            <a:ext cx="13858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000" b="1">
                <a:latin typeface="Calibri" pitchFamily="34" charset="0"/>
              </a:rPr>
              <a:t>Other 16.6%</a:t>
            </a:r>
          </a:p>
        </p:txBody>
      </p:sp>
      <p:sp>
        <p:nvSpPr>
          <p:cNvPr id="1045" name="Rectangle 49"/>
          <p:cNvSpPr>
            <a:spLocks noChangeArrowheads="1"/>
          </p:cNvSpPr>
          <p:nvPr/>
        </p:nvSpPr>
        <p:spPr bwMode="auto">
          <a:xfrm>
            <a:off x="3810000" y="4648200"/>
            <a:ext cx="989013" cy="357188"/>
          </a:xfrm>
          <a:prstGeom prst="rect">
            <a:avLst/>
          </a:prstGeom>
          <a:solidFill>
            <a:schemeClr val="accent1">
              <a:alpha val="0"/>
            </a:schemeClr>
          </a:solidFill>
          <a:ln w="25400" algn="ctr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AU" sz="2400">
              <a:latin typeface="Calibri" pitchFamily="34" charset="0"/>
            </a:endParaRPr>
          </a:p>
        </p:txBody>
      </p:sp>
      <p:cxnSp>
        <p:nvCxnSpPr>
          <p:cNvPr id="1046" name="Straight Arrow Connector 51"/>
          <p:cNvCxnSpPr>
            <a:cxnSpLocks noChangeShapeType="1"/>
          </p:cNvCxnSpPr>
          <p:nvPr/>
        </p:nvCxnSpPr>
        <p:spPr bwMode="auto">
          <a:xfrm rot="5400000" flipH="1" flipV="1">
            <a:off x="4397375" y="3308350"/>
            <a:ext cx="1438275" cy="1393825"/>
          </a:xfrm>
          <a:prstGeom prst="straightConnector1">
            <a:avLst/>
          </a:prstGeom>
          <a:noFill/>
          <a:ln w="25400" algn="ctr">
            <a:solidFill>
              <a:srgbClr val="0070C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5357818" y="2214554"/>
            <a:ext cx="3071834" cy="2857520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en-US" dirty="0" smtClean="0"/>
              <a:t>Why Macau?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5852" y="1214422"/>
            <a:ext cx="4038600" cy="5357850"/>
          </a:xfrm>
        </p:spPr>
        <p:txBody>
          <a:bodyPr>
            <a:noAutofit/>
          </a:bodyPr>
          <a:lstStyle/>
          <a:p>
            <a:r>
              <a:rPr lang="en-US" sz="2000" dirty="0" smtClean="0"/>
              <a:t>Best facility packages in Asia</a:t>
            </a:r>
          </a:p>
          <a:p>
            <a:r>
              <a:rPr lang="en-US" sz="2000" dirty="0" smtClean="0"/>
              <a:t>Best venue in Asia</a:t>
            </a:r>
          </a:p>
          <a:p>
            <a:r>
              <a:rPr lang="en-US" sz="2000" dirty="0" smtClean="0"/>
              <a:t>Best hotels in Asia</a:t>
            </a:r>
          </a:p>
          <a:p>
            <a:r>
              <a:rPr lang="en-US" sz="2000" dirty="0" smtClean="0"/>
              <a:t>Great value</a:t>
            </a:r>
          </a:p>
          <a:p>
            <a:r>
              <a:rPr lang="en-US" sz="2000" dirty="0" smtClean="0"/>
              <a:t>New destination appeal</a:t>
            </a:r>
          </a:p>
          <a:p>
            <a:r>
              <a:rPr lang="en-US" sz="2000" dirty="0" smtClean="0"/>
              <a:t>Great shopping</a:t>
            </a:r>
          </a:p>
          <a:p>
            <a:r>
              <a:rPr lang="en-US" sz="2000" dirty="0" smtClean="0"/>
              <a:t>Unsurpassed entertainment</a:t>
            </a:r>
          </a:p>
          <a:p>
            <a:r>
              <a:rPr lang="en-US" sz="2000" dirty="0" smtClean="0"/>
              <a:t>Glamorous </a:t>
            </a:r>
          </a:p>
          <a:p>
            <a:r>
              <a:rPr lang="en-US" sz="2000" dirty="0" smtClean="0"/>
              <a:t>Safe</a:t>
            </a:r>
          </a:p>
          <a:p>
            <a:r>
              <a:rPr lang="en-US" sz="2000" dirty="0" smtClean="0"/>
              <a:t>Convenient</a:t>
            </a:r>
          </a:p>
          <a:p>
            <a:r>
              <a:rPr lang="en-US" sz="2000" dirty="0" smtClean="0"/>
              <a:t>Unique heritage</a:t>
            </a:r>
          </a:p>
          <a:p>
            <a:r>
              <a:rPr lang="en-US" sz="2000" dirty="0" smtClean="0"/>
              <a:t>Appealing culture</a:t>
            </a:r>
          </a:p>
          <a:p>
            <a:r>
              <a:rPr lang="en-US" sz="2000" dirty="0" smtClean="0"/>
              <a:t>Outstanding food</a:t>
            </a:r>
          </a:p>
          <a:p>
            <a:r>
              <a:rPr lang="en-US" sz="2000" dirty="0" smtClean="0"/>
              <a:t>Human scale</a:t>
            </a:r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0694" y="2928934"/>
            <a:ext cx="2786082" cy="1257295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smtClean="0"/>
              <a:t>In China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Don’t need a visa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5929322" y="3500438"/>
            <a:ext cx="2000264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build="p"/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7619" name="Group 3"/>
          <p:cNvGraphicFramePr>
            <a:graphicFrameLocks noGrp="1"/>
          </p:cNvGraphicFramePr>
          <p:nvPr/>
        </p:nvGraphicFramePr>
        <p:xfrm>
          <a:off x="571472" y="857232"/>
          <a:ext cx="7319646" cy="5237845"/>
        </p:xfrm>
        <a:graphic>
          <a:graphicData uri="http://schemas.openxmlformats.org/drawingml/2006/table">
            <a:tbl>
              <a:tblPr/>
              <a:tblGrid>
                <a:gridCol w="1135806"/>
                <a:gridCol w="772980"/>
                <a:gridCol w="772980"/>
                <a:gridCol w="772980"/>
                <a:gridCol w="831534"/>
                <a:gridCol w="714426"/>
                <a:gridCol w="772980"/>
                <a:gridCol w="772980"/>
                <a:gridCol w="772980"/>
              </a:tblGrid>
              <a:tr h="7228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endParaRPr kumimoji="0" lang="en-US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marL="42217" marR="42217"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Hotel Stock</a:t>
                      </a:r>
                    </a:p>
                  </a:txBody>
                  <a:tcPr marL="42217" marR="4221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Facility Package</a:t>
                      </a:r>
                    </a:p>
                  </a:txBody>
                  <a:tcPr marL="42217" marR="4221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Access</a:t>
                      </a:r>
                    </a:p>
                  </a:txBody>
                  <a:tcPr marL="42217" marR="4221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Logistics</a:t>
                      </a:r>
                    </a:p>
                  </a:txBody>
                  <a:tcPr marL="42217" marR="4221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Appeal / Image</a:t>
                      </a:r>
                    </a:p>
                  </a:txBody>
                  <a:tcPr marL="42217" marR="4221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Support</a:t>
                      </a:r>
                    </a:p>
                  </a:txBody>
                  <a:tcPr marL="42217" marR="4221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Safety and Stability</a:t>
                      </a:r>
                    </a:p>
                  </a:txBody>
                  <a:tcPr marL="42217" marR="4221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Overall</a:t>
                      </a:r>
                    </a:p>
                  </a:txBody>
                  <a:tcPr marL="42217" marR="42217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Singapore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27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Hong Kong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23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Tokyo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22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Shanghai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22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Seoul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21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Kuala Lumpur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21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Beijing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20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Macau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1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19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Bangkok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1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18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  <a:tr h="45150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Taipei</a:t>
                      </a:r>
                    </a:p>
                  </a:txBody>
                  <a:tcPr marL="42217" marR="4221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2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3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arvey Balls"/>
                        </a:rPr>
                        <a:t>4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0"/>
                        </a:spcBef>
                        <a:spcAft>
                          <a:spcPct val="0"/>
                        </a:spcAft>
                        <a:buClr>
                          <a:srgbClr val="0B1F65"/>
                        </a:buClr>
                        <a:buSzTx/>
                        <a:buFont typeface="Webdings" pitchFamily="18" charset="2"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Harvey Balls"/>
                        </a:rPr>
                        <a:t>18</a:t>
                      </a:r>
                    </a:p>
                  </a:txBody>
                  <a:tcPr marL="42217" marR="422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234" name="Oval 210"/>
          <p:cNvSpPr>
            <a:spLocks noChangeArrowheads="1"/>
          </p:cNvSpPr>
          <p:nvPr/>
        </p:nvSpPr>
        <p:spPr bwMode="auto">
          <a:xfrm>
            <a:off x="4302112" y="1643050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35" name="Oval 210"/>
          <p:cNvSpPr>
            <a:spLocks noChangeArrowheads="1"/>
          </p:cNvSpPr>
          <p:nvPr/>
        </p:nvSpPr>
        <p:spPr bwMode="auto">
          <a:xfrm>
            <a:off x="2786050" y="3929066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36" name="Oval 210"/>
          <p:cNvSpPr>
            <a:spLocks noChangeArrowheads="1"/>
          </p:cNvSpPr>
          <p:nvPr/>
        </p:nvSpPr>
        <p:spPr bwMode="auto">
          <a:xfrm>
            <a:off x="1993887" y="1643050"/>
            <a:ext cx="223838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37" name="Oval 210"/>
          <p:cNvSpPr>
            <a:spLocks noChangeArrowheads="1"/>
          </p:cNvSpPr>
          <p:nvPr/>
        </p:nvSpPr>
        <p:spPr bwMode="auto">
          <a:xfrm>
            <a:off x="2786050" y="1643050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38" name="Oval 210"/>
          <p:cNvSpPr>
            <a:spLocks noChangeArrowheads="1"/>
          </p:cNvSpPr>
          <p:nvPr/>
        </p:nvSpPr>
        <p:spPr bwMode="auto">
          <a:xfrm>
            <a:off x="7467587" y="1643050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39" name="Oval 210"/>
          <p:cNvSpPr>
            <a:spLocks noChangeArrowheads="1"/>
          </p:cNvSpPr>
          <p:nvPr/>
        </p:nvSpPr>
        <p:spPr bwMode="auto">
          <a:xfrm>
            <a:off x="6643702" y="1643050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40" name="Oval 210"/>
          <p:cNvSpPr>
            <a:spLocks noChangeArrowheads="1"/>
          </p:cNvSpPr>
          <p:nvPr/>
        </p:nvSpPr>
        <p:spPr bwMode="auto">
          <a:xfrm>
            <a:off x="5884850" y="1643050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41" name="Oval 210"/>
          <p:cNvSpPr>
            <a:spLocks noChangeArrowheads="1"/>
          </p:cNvSpPr>
          <p:nvPr/>
        </p:nvSpPr>
        <p:spPr bwMode="auto">
          <a:xfrm>
            <a:off x="3576625" y="1643050"/>
            <a:ext cx="223837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42" name="Oval 210"/>
          <p:cNvSpPr>
            <a:spLocks noChangeArrowheads="1"/>
          </p:cNvSpPr>
          <p:nvPr/>
        </p:nvSpPr>
        <p:spPr bwMode="auto">
          <a:xfrm>
            <a:off x="3571868" y="5286388"/>
            <a:ext cx="223837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grpSp>
        <p:nvGrpSpPr>
          <p:cNvPr id="2" name="Group 186"/>
          <p:cNvGrpSpPr>
            <a:grpSpLocks/>
          </p:cNvGrpSpPr>
          <p:nvPr/>
        </p:nvGrpSpPr>
        <p:grpSpPr bwMode="auto">
          <a:xfrm>
            <a:off x="5072066" y="3929066"/>
            <a:ext cx="222250" cy="241300"/>
            <a:chOff x="1605" y="601"/>
            <a:chExt cx="3391" cy="3305"/>
          </a:xfrm>
        </p:grpSpPr>
        <p:sp>
          <p:nvSpPr>
            <p:cNvPr id="5424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25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3" name="Group 186"/>
          <p:cNvGrpSpPr>
            <a:grpSpLocks/>
          </p:cNvGrpSpPr>
          <p:nvPr/>
        </p:nvGrpSpPr>
        <p:grpSpPr bwMode="auto">
          <a:xfrm>
            <a:off x="4286248" y="5286388"/>
            <a:ext cx="222250" cy="241300"/>
            <a:chOff x="1605" y="601"/>
            <a:chExt cx="3391" cy="3305"/>
          </a:xfrm>
        </p:grpSpPr>
        <p:sp>
          <p:nvSpPr>
            <p:cNvPr id="5422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23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4" name="Group 186"/>
          <p:cNvGrpSpPr>
            <a:grpSpLocks/>
          </p:cNvGrpSpPr>
          <p:nvPr/>
        </p:nvGrpSpPr>
        <p:grpSpPr bwMode="auto">
          <a:xfrm>
            <a:off x="5056208" y="5286392"/>
            <a:ext cx="222250" cy="241300"/>
            <a:chOff x="1605" y="601"/>
            <a:chExt cx="3391" cy="3305"/>
          </a:xfrm>
        </p:grpSpPr>
        <p:sp>
          <p:nvSpPr>
            <p:cNvPr id="5420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21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" name="Group 189"/>
          <p:cNvGrpSpPr>
            <a:grpSpLocks/>
          </p:cNvGrpSpPr>
          <p:nvPr/>
        </p:nvGrpSpPr>
        <p:grpSpPr bwMode="auto">
          <a:xfrm>
            <a:off x="2000232" y="3929066"/>
            <a:ext cx="223838" cy="241300"/>
            <a:chOff x="2012" y="1092"/>
            <a:chExt cx="2813" cy="2742"/>
          </a:xfrm>
        </p:grpSpPr>
        <p:sp>
          <p:nvSpPr>
            <p:cNvPr id="5418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19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6" name="Group 189"/>
          <p:cNvGrpSpPr>
            <a:grpSpLocks/>
          </p:cNvGrpSpPr>
          <p:nvPr/>
        </p:nvGrpSpPr>
        <p:grpSpPr bwMode="auto">
          <a:xfrm>
            <a:off x="2000232" y="5286388"/>
            <a:ext cx="223838" cy="241300"/>
            <a:chOff x="2012" y="1092"/>
            <a:chExt cx="2813" cy="2742"/>
          </a:xfrm>
        </p:grpSpPr>
        <p:sp>
          <p:nvSpPr>
            <p:cNvPr id="5416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17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7" name="Group 189"/>
          <p:cNvGrpSpPr>
            <a:grpSpLocks/>
          </p:cNvGrpSpPr>
          <p:nvPr/>
        </p:nvGrpSpPr>
        <p:grpSpPr bwMode="auto">
          <a:xfrm>
            <a:off x="3571868" y="3929066"/>
            <a:ext cx="223837" cy="241300"/>
            <a:chOff x="2012" y="1092"/>
            <a:chExt cx="2813" cy="2742"/>
          </a:xfrm>
        </p:grpSpPr>
        <p:sp>
          <p:nvSpPr>
            <p:cNvPr id="5414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15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8" name="Group 189"/>
          <p:cNvGrpSpPr>
            <a:grpSpLocks/>
          </p:cNvGrpSpPr>
          <p:nvPr/>
        </p:nvGrpSpPr>
        <p:grpSpPr bwMode="auto">
          <a:xfrm>
            <a:off x="7429520" y="5286392"/>
            <a:ext cx="222250" cy="241300"/>
            <a:chOff x="2012" y="1092"/>
            <a:chExt cx="2813" cy="2742"/>
          </a:xfrm>
        </p:grpSpPr>
        <p:sp>
          <p:nvSpPr>
            <p:cNvPr id="5412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13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9" name="Group 189"/>
          <p:cNvGrpSpPr>
            <a:grpSpLocks/>
          </p:cNvGrpSpPr>
          <p:nvPr/>
        </p:nvGrpSpPr>
        <p:grpSpPr bwMode="auto">
          <a:xfrm>
            <a:off x="7429520" y="3902075"/>
            <a:ext cx="222250" cy="241300"/>
            <a:chOff x="2012" y="1092"/>
            <a:chExt cx="2813" cy="2742"/>
          </a:xfrm>
        </p:grpSpPr>
        <p:sp>
          <p:nvSpPr>
            <p:cNvPr id="5410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11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10" name="Group 189"/>
          <p:cNvGrpSpPr>
            <a:grpSpLocks/>
          </p:cNvGrpSpPr>
          <p:nvPr/>
        </p:nvGrpSpPr>
        <p:grpSpPr bwMode="auto">
          <a:xfrm>
            <a:off x="6643702" y="3929066"/>
            <a:ext cx="222250" cy="241300"/>
            <a:chOff x="2012" y="1092"/>
            <a:chExt cx="2813" cy="2742"/>
          </a:xfrm>
        </p:grpSpPr>
        <p:sp>
          <p:nvSpPr>
            <p:cNvPr id="5408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09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11" name="Group 189"/>
          <p:cNvGrpSpPr>
            <a:grpSpLocks/>
          </p:cNvGrpSpPr>
          <p:nvPr/>
        </p:nvGrpSpPr>
        <p:grpSpPr bwMode="auto">
          <a:xfrm>
            <a:off x="5072066" y="1643050"/>
            <a:ext cx="222250" cy="241300"/>
            <a:chOff x="2012" y="1092"/>
            <a:chExt cx="2813" cy="2742"/>
          </a:xfrm>
        </p:grpSpPr>
        <p:sp>
          <p:nvSpPr>
            <p:cNvPr id="5406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07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12" name="Group 189"/>
          <p:cNvGrpSpPr>
            <a:grpSpLocks/>
          </p:cNvGrpSpPr>
          <p:nvPr/>
        </p:nvGrpSpPr>
        <p:grpSpPr bwMode="auto">
          <a:xfrm>
            <a:off x="5846783" y="5286392"/>
            <a:ext cx="222250" cy="241300"/>
            <a:chOff x="2012" y="1092"/>
            <a:chExt cx="2813" cy="2742"/>
          </a:xfrm>
        </p:grpSpPr>
        <p:sp>
          <p:nvSpPr>
            <p:cNvPr id="5404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05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13" name="Group 189"/>
          <p:cNvGrpSpPr>
            <a:grpSpLocks/>
          </p:cNvGrpSpPr>
          <p:nvPr/>
        </p:nvGrpSpPr>
        <p:grpSpPr bwMode="auto">
          <a:xfrm>
            <a:off x="5857884" y="3929066"/>
            <a:ext cx="222250" cy="241300"/>
            <a:chOff x="2012" y="1092"/>
            <a:chExt cx="2813" cy="2742"/>
          </a:xfrm>
        </p:grpSpPr>
        <p:sp>
          <p:nvSpPr>
            <p:cNvPr id="5402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03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sp>
        <p:nvSpPr>
          <p:cNvPr id="5255" name="TextBox 172"/>
          <p:cNvSpPr txBox="1">
            <a:spLocks noChangeArrowheads="1"/>
          </p:cNvSpPr>
          <p:nvPr/>
        </p:nvSpPr>
        <p:spPr bwMode="auto">
          <a:xfrm>
            <a:off x="7956552" y="3714750"/>
            <a:ext cx="989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400" b="1"/>
              <a:t>Poor</a:t>
            </a:r>
          </a:p>
        </p:txBody>
      </p:sp>
      <p:sp>
        <p:nvSpPr>
          <p:cNvPr id="5256" name="TextBox 173"/>
          <p:cNvSpPr txBox="1">
            <a:spLocks noChangeArrowheads="1"/>
          </p:cNvSpPr>
          <p:nvPr/>
        </p:nvSpPr>
        <p:spPr bwMode="auto">
          <a:xfrm>
            <a:off x="7956552" y="4143375"/>
            <a:ext cx="989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400" b="1"/>
              <a:t>Fair</a:t>
            </a:r>
          </a:p>
        </p:txBody>
      </p:sp>
      <p:sp>
        <p:nvSpPr>
          <p:cNvPr id="5257" name="TextBox 174"/>
          <p:cNvSpPr txBox="1">
            <a:spLocks noChangeArrowheads="1"/>
          </p:cNvSpPr>
          <p:nvPr/>
        </p:nvSpPr>
        <p:spPr bwMode="auto">
          <a:xfrm>
            <a:off x="7956552" y="4572000"/>
            <a:ext cx="989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400" b="1" dirty="0" err="1" smtClean="0"/>
              <a:t>Avg</a:t>
            </a:r>
            <a:endParaRPr lang="en-AU" sz="1400" b="1" dirty="0"/>
          </a:p>
        </p:txBody>
      </p:sp>
      <p:sp>
        <p:nvSpPr>
          <p:cNvPr id="5258" name="TextBox 175"/>
          <p:cNvSpPr txBox="1">
            <a:spLocks noChangeArrowheads="1"/>
          </p:cNvSpPr>
          <p:nvPr/>
        </p:nvSpPr>
        <p:spPr bwMode="auto">
          <a:xfrm>
            <a:off x="7956552" y="5000625"/>
            <a:ext cx="989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400" b="1"/>
              <a:t>Good</a:t>
            </a:r>
          </a:p>
        </p:txBody>
      </p:sp>
      <p:sp>
        <p:nvSpPr>
          <p:cNvPr id="5259" name="TextBox 176"/>
          <p:cNvSpPr txBox="1">
            <a:spLocks noChangeArrowheads="1"/>
          </p:cNvSpPr>
          <p:nvPr/>
        </p:nvSpPr>
        <p:spPr bwMode="auto">
          <a:xfrm>
            <a:off x="7956552" y="5429250"/>
            <a:ext cx="989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AU" sz="1400" b="1"/>
              <a:t>Great</a:t>
            </a:r>
          </a:p>
        </p:txBody>
      </p:sp>
      <p:sp>
        <p:nvSpPr>
          <p:cNvPr id="5260" name="Oval 210"/>
          <p:cNvSpPr>
            <a:spLocks noChangeArrowheads="1"/>
          </p:cNvSpPr>
          <p:nvPr/>
        </p:nvSpPr>
        <p:spPr bwMode="auto">
          <a:xfrm>
            <a:off x="8572528" y="5429252"/>
            <a:ext cx="223838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grpSp>
        <p:nvGrpSpPr>
          <p:cNvPr id="14" name="Group 186"/>
          <p:cNvGrpSpPr>
            <a:grpSpLocks/>
          </p:cNvGrpSpPr>
          <p:nvPr/>
        </p:nvGrpSpPr>
        <p:grpSpPr bwMode="auto">
          <a:xfrm>
            <a:off x="8572528" y="4572002"/>
            <a:ext cx="223838" cy="241300"/>
            <a:chOff x="1605" y="601"/>
            <a:chExt cx="3391" cy="3305"/>
          </a:xfrm>
        </p:grpSpPr>
        <p:sp>
          <p:nvSpPr>
            <p:cNvPr id="5400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401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15" name="Group 189"/>
          <p:cNvGrpSpPr>
            <a:grpSpLocks/>
          </p:cNvGrpSpPr>
          <p:nvPr/>
        </p:nvGrpSpPr>
        <p:grpSpPr bwMode="auto">
          <a:xfrm>
            <a:off x="8572528" y="5000627"/>
            <a:ext cx="223838" cy="241300"/>
            <a:chOff x="2012" y="1092"/>
            <a:chExt cx="2813" cy="2742"/>
          </a:xfrm>
        </p:grpSpPr>
        <p:sp>
          <p:nvSpPr>
            <p:cNvPr id="5398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99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16" name="Group 207"/>
          <p:cNvGrpSpPr>
            <a:grpSpLocks/>
          </p:cNvGrpSpPr>
          <p:nvPr/>
        </p:nvGrpSpPr>
        <p:grpSpPr bwMode="auto">
          <a:xfrm>
            <a:off x="8572528" y="4143377"/>
            <a:ext cx="223838" cy="241300"/>
            <a:chOff x="593" y="331"/>
            <a:chExt cx="2795" cy="2702"/>
          </a:xfrm>
        </p:grpSpPr>
        <p:sp>
          <p:nvSpPr>
            <p:cNvPr id="5396" name="Oval 208"/>
            <p:cNvSpPr>
              <a:spLocks noChangeArrowheads="1"/>
            </p:cNvSpPr>
            <p:nvPr/>
          </p:nvSpPr>
          <p:spPr bwMode="auto">
            <a:xfrm>
              <a:off x="593" y="331"/>
              <a:ext cx="2795" cy="270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97" name="Arc 209"/>
            <p:cNvSpPr>
              <a:spLocks/>
            </p:cNvSpPr>
            <p:nvPr/>
          </p:nvSpPr>
          <p:spPr bwMode="auto">
            <a:xfrm>
              <a:off x="1979" y="331"/>
              <a:ext cx="1409" cy="133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sp>
        <p:nvSpPr>
          <p:cNvPr id="5264" name="Oval 252"/>
          <p:cNvSpPr>
            <a:spLocks noChangeArrowheads="1"/>
          </p:cNvSpPr>
          <p:nvPr/>
        </p:nvSpPr>
        <p:spPr bwMode="auto">
          <a:xfrm>
            <a:off x="8572528" y="3714752"/>
            <a:ext cx="223838" cy="241300"/>
          </a:xfrm>
          <a:prstGeom prst="ellipse">
            <a:avLst/>
          </a:prstGeom>
          <a:solidFill>
            <a:schemeClr val="bg1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AU" sz="1200"/>
          </a:p>
        </p:txBody>
      </p:sp>
      <p:sp>
        <p:nvSpPr>
          <p:cNvPr id="5265" name="TextBox 228"/>
          <p:cNvSpPr txBox="1">
            <a:spLocks noChangeArrowheads="1"/>
          </p:cNvSpPr>
          <p:nvPr/>
        </p:nvSpPr>
        <p:spPr bwMode="auto">
          <a:xfrm>
            <a:off x="642910" y="142852"/>
            <a:ext cx="65944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AU" sz="2800" dirty="0" smtClean="0"/>
              <a:t>Key Asian Destinations</a:t>
            </a:r>
            <a:endParaRPr lang="en-AU" sz="2800" dirty="0"/>
          </a:p>
        </p:txBody>
      </p:sp>
      <p:grpSp>
        <p:nvGrpSpPr>
          <p:cNvPr id="17" name="Group 189"/>
          <p:cNvGrpSpPr>
            <a:grpSpLocks/>
          </p:cNvGrpSpPr>
          <p:nvPr/>
        </p:nvGrpSpPr>
        <p:grpSpPr bwMode="auto">
          <a:xfrm>
            <a:off x="2786050" y="5286388"/>
            <a:ext cx="222250" cy="241300"/>
            <a:chOff x="2012" y="1092"/>
            <a:chExt cx="2813" cy="2742"/>
          </a:xfrm>
        </p:grpSpPr>
        <p:sp>
          <p:nvSpPr>
            <p:cNvPr id="5394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95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sp>
        <p:nvSpPr>
          <p:cNvPr id="5267" name="Oval 210"/>
          <p:cNvSpPr>
            <a:spLocks noChangeArrowheads="1"/>
          </p:cNvSpPr>
          <p:nvPr/>
        </p:nvSpPr>
        <p:spPr bwMode="auto">
          <a:xfrm>
            <a:off x="2000232" y="4857760"/>
            <a:ext cx="223838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68" name="Oval 210"/>
          <p:cNvSpPr>
            <a:spLocks noChangeArrowheads="1"/>
          </p:cNvSpPr>
          <p:nvPr/>
        </p:nvSpPr>
        <p:spPr bwMode="auto">
          <a:xfrm>
            <a:off x="2786050" y="4857760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69" name="Oval 210"/>
          <p:cNvSpPr>
            <a:spLocks noChangeArrowheads="1"/>
          </p:cNvSpPr>
          <p:nvPr/>
        </p:nvSpPr>
        <p:spPr bwMode="auto">
          <a:xfrm>
            <a:off x="5072066" y="2571744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70" name="Oval 210"/>
          <p:cNvSpPr>
            <a:spLocks noChangeArrowheads="1"/>
          </p:cNvSpPr>
          <p:nvPr/>
        </p:nvSpPr>
        <p:spPr bwMode="auto">
          <a:xfrm>
            <a:off x="6638945" y="5786454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71" name="Oval 210"/>
          <p:cNvSpPr>
            <a:spLocks noChangeArrowheads="1"/>
          </p:cNvSpPr>
          <p:nvPr/>
        </p:nvSpPr>
        <p:spPr bwMode="auto">
          <a:xfrm>
            <a:off x="1993887" y="2571737"/>
            <a:ext cx="223838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72" name="Oval 210"/>
          <p:cNvSpPr>
            <a:spLocks noChangeArrowheads="1"/>
          </p:cNvSpPr>
          <p:nvPr/>
        </p:nvSpPr>
        <p:spPr bwMode="auto">
          <a:xfrm>
            <a:off x="3576625" y="2571737"/>
            <a:ext cx="223837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73" name="Oval 210"/>
          <p:cNvSpPr>
            <a:spLocks noChangeArrowheads="1"/>
          </p:cNvSpPr>
          <p:nvPr/>
        </p:nvSpPr>
        <p:spPr bwMode="auto">
          <a:xfrm>
            <a:off x="1993887" y="2143112"/>
            <a:ext cx="223838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74" name="Oval 210"/>
          <p:cNvSpPr>
            <a:spLocks noChangeArrowheads="1"/>
          </p:cNvSpPr>
          <p:nvPr/>
        </p:nvSpPr>
        <p:spPr bwMode="auto">
          <a:xfrm>
            <a:off x="3576625" y="2143112"/>
            <a:ext cx="223837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275" name="Oval 210"/>
          <p:cNvSpPr>
            <a:spLocks noChangeArrowheads="1"/>
          </p:cNvSpPr>
          <p:nvPr/>
        </p:nvSpPr>
        <p:spPr bwMode="auto">
          <a:xfrm>
            <a:off x="5072066" y="2143116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grpSp>
        <p:nvGrpSpPr>
          <p:cNvPr id="18" name="Group 189"/>
          <p:cNvGrpSpPr>
            <a:grpSpLocks/>
          </p:cNvGrpSpPr>
          <p:nvPr/>
        </p:nvGrpSpPr>
        <p:grpSpPr bwMode="auto">
          <a:xfrm>
            <a:off x="5846783" y="5786454"/>
            <a:ext cx="222250" cy="241300"/>
            <a:chOff x="2012" y="1092"/>
            <a:chExt cx="2813" cy="2742"/>
          </a:xfrm>
        </p:grpSpPr>
        <p:sp>
          <p:nvSpPr>
            <p:cNvPr id="5392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93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19" name="Group 189"/>
          <p:cNvGrpSpPr>
            <a:grpSpLocks/>
          </p:cNvGrpSpPr>
          <p:nvPr/>
        </p:nvGrpSpPr>
        <p:grpSpPr bwMode="auto">
          <a:xfrm>
            <a:off x="5846783" y="3500438"/>
            <a:ext cx="222250" cy="241300"/>
            <a:chOff x="2012" y="1092"/>
            <a:chExt cx="2813" cy="2742"/>
          </a:xfrm>
        </p:grpSpPr>
        <p:sp>
          <p:nvSpPr>
            <p:cNvPr id="5390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91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0" name="Group 189"/>
          <p:cNvGrpSpPr>
            <a:grpSpLocks/>
          </p:cNvGrpSpPr>
          <p:nvPr/>
        </p:nvGrpSpPr>
        <p:grpSpPr bwMode="auto">
          <a:xfrm>
            <a:off x="7467587" y="2143112"/>
            <a:ext cx="222250" cy="241300"/>
            <a:chOff x="2012" y="1092"/>
            <a:chExt cx="2813" cy="2742"/>
          </a:xfrm>
        </p:grpSpPr>
        <p:sp>
          <p:nvSpPr>
            <p:cNvPr id="5388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89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1" name="Group 189"/>
          <p:cNvGrpSpPr>
            <a:grpSpLocks/>
          </p:cNvGrpSpPr>
          <p:nvPr/>
        </p:nvGrpSpPr>
        <p:grpSpPr bwMode="auto">
          <a:xfrm>
            <a:off x="7429520" y="5786454"/>
            <a:ext cx="222250" cy="241300"/>
            <a:chOff x="2012" y="1092"/>
            <a:chExt cx="2813" cy="2742"/>
          </a:xfrm>
        </p:grpSpPr>
        <p:sp>
          <p:nvSpPr>
            <p:cNvPr id="5386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87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2" name="Group 189"/>
          <p:cNvGrpSpPr>
            <a:grpSpLocks/>
          </p:cNvGrpSpPr>
          <p:nvPr/>
        </p:nvGrpSpPr>
        <p:grpSpPr bwMode="auto">
          <a:xfrm>
            <a:off x="7429520" y="3500438"/>
            <a:ext cx="222250" cy="241300"/>
            <a:chOff x="2012" y="1092"/>
            <a:chExt cx="2813" cy="2742"/>
          </a:xfrm>
        </p:grpSpPr>
        <p:sp>
          <p:nvSpPr>
            <p:cNvPr id="5384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85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3" name="Group 189"/>
          <p:cNvGrpSpPr>
            <a:grpSpLocks/>
          </p:cNvGrpSpPr>
          <p:nvPr/>
        </p:nvGrpSpPr>
        <p:grpSpPr bwMode="auto">
          <a:xfrm>
            <a:off x="7467587" y="2571737"/>
            <a:ext cx="222250" cy="241300"/>
            <a:chOff x="2012" y="1092"/>
            <a:chExt cx="2813" cy="2742"/>
          </a:xfrm>
        </p:grpSpPr>
        <p:sp>
          <p:nvSpPr>
            <p:cNvPr id="5382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83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4" name="Group 189"/>
          <p:cNvGrpSpPr>
            <a:grpSpLocks/>
          </p:cNvGrpSpPr>
          <p:nvPr/>
        </p:nvGrpSpPr>
        <p:grpSpPr bwMode="auto">
          <a:xfrm>
            <a:off x="7429520" y="4857760"/>
            <a:ext cx="222250" cy="241300"/>
            <a:chOff x="2012" y="1092"/>
            <a:chExt cx="2813" cy="2742"/>
          </a:xfrm>
        </p:grpSpPr>
        <p:sp>
          <p:nvSpPr>
            <p:cNvPr id="5380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81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5" name="Group 189"/>
          <p:cNvGrpSpPr>
            <a:grpSpLocks/>
          </p:cNvGrpSpPr>
          <p:nvPr/>
        </p:nvGrpSpPr>
        <p:grpSpPr bwMode="auto">
          <a:xfrm>
            <a:off x="6643702" y="4857760"/>
            <a:ext cx="222250" cy="241300"/>
            <a:chOff x="2012" y="1092"/>
            <a:chExt cx="2813" cy="2742"/>
          </a:xfrm>
        </p:grpSpPr>
        <p:sp>
          <p:nvSpPr>
            <p:cNvPr id="5378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79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6" name="Group 189"/>
          <p:cNvGrpSpPr>
            <a:grpSpLocks/>
          </p:cNvGrpSpPr>
          <p:nvPr/>
        </p:nvGrpSpPr>
        <p:grpSpPr bwMode="auto">
          <a:xfrm>
            <a:off x="6638945" y="3500438"/>
            <a:ext cx="222250" cy="241300"/>
            <a:chOff x="2012" y="1092"/>
            <a:chExt cx="2813" cy="2742"/>
          </a:xfrm>
        </p:grpSpPr>
        <p:sp>
          <p:nvSpPr>
            <p:cNvPr id="5376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77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7" name="Group 189"/>
          <p:cNvGrpSpPr>
            <a:grpSpLocks/>
          </p:cNvGrpSpPr>
          <p:nvPr/>
        </p:nvGrpSpPr>
        <p:grpSpPr bwMode="auto">
          <a:xfrm>
            <a:off x="2786050" y="2143112"/>
            <a:ext cx="222250" cy="241300"/>
            <a:chOff x="2012" y="1092"/>
            <a:chExt cx="2813" cy="2742"/>
          </a:xfrm>
        </p:grpSpPr>
        <p:sp>
          <p:nvSpPr>
            <p:cNvPr id="5374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75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8" name="Group 189"/>
          <p:cNvGrpSpPr>
            <a:grpSpLocks/>
          </p:cNvGrpSpPr>
          <p:nvPr/>
        </p:nvGrpSpPr>
        <p:grpSpPr bwMode="auto">
          <a:xfrm>
            <a:off x="2000232" y="3500438"/>
            <a:ext cx="223838" cy="241300"/>
            <a:chOff x="2012" y="1092"/>
            <a:chExt cx="2813" cy="2742"/>
          </a:xfrm>
        </p:grpSpPr>
        <p:sp>
          <p:nvSpPr>
            <p:cNvPr id="5372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73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4302112" y="2143112"/>
            <a:ext cx="222250" cy="241300"/>
            <a:chOff x="2012" y="1092"/>
            <a:chExt cx="2813" cy="2742"/>
          </a:xfrm>
        </p:grpSpPr>
        <p:sp>
          <p:nvSpPr>
            <p:cNvPr id="5370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71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30" name="Group 189"/>
          <p:cNvGrpSpPr>
            <a:grpSpLocks/>
          </p:cNvGrpSpPr>
          <p:nvPr/>
        </p:nvGrpSpPr>
        <p:grpSpPr bwMode="auto">
          <a:xfrm>
            <a:off x="3571868" y="5786454"/>
            <a:ext cx="223837" cy="241300"/>
            <a:chOff x="2012" y="1092"/>
            <a:chExt cx="2813" cy="2742"/>
          </a:xfrm>
        </p:grpSpPr>
        <p:sp>
          <p:nvSpPr>
            <p:cNvPr id="5368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69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31" name="Group 189"/>
          <p:cNvGrpSpPr>
            <a:grpSpLocks/>
          </p:cNvGrpSpPr>
          <p:nvPr/>
        </p:nvGrpSpPr>
        <p:grpSpPr bwMode="auto">
          <a:xfrm>
            <a:off x="3571868" y="3500438"/>
            <a:ext cx="223837" cy="241300"/>
            <a:chOff x="2012" y="1092"/>
            <a:chExt cx="2813" cy="2742"/>
          </a:xfrm>
        </p:grpSpPr>
        <p:sp>
          <p:nvSpPr>
            <p:cNvPr id="5366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67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426" name="Group 186"/>
          <p:cNvGrpSpPr>
            <a:grpSpLocks/>
          </p:cNvGrpSpPr>
          <p:nvPr/>
        </p:nvGrpSpPr>
        <p:grpSpPr bwMode="auto">
          <a:xfrm>
            <a:off x="5056208" y="3500438"/>
            <a:ext cx="222250" cy="241300"/>
            <a:chOff x="1605" y="601"/>
            <a:chExt cx="3391" cy="3305"/>
          </a:xfrm>
        </p:grpSpPr>
        <p:sp>
          <p:nvSpPr>
            <p:cNvPr id="5364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65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433" name="Group 186"/>
          <p:cNvGrpSpPr>
            <a:grpSpLocks/>
          </p:cNvGrpSpPr>
          <p:nvPr/>
        </p:nvGrpSpPr>
        <p:grpSpPr bwMode="auto">
          <a:xfrm>
            <a:off x="5884850" y="2571737"/>
            <a:ext cx="222250" cy="241300"/>
            <a:chOff x="1605" y="601"/>
            <a:chExt cx="3391" cy="3305"/>
          </a:xfrm>
        </p:grpSpPr>
        <p:sp>
          <p:nvSpPr>
            <p:cNvPr id="5350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51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434" name="Group 186"/>
          <p:cNvGrpSpPr>
            <a:grpSpLocks/>
          </p:cNvGrpSpPr>
          <p:nvPr/>
        </p:nvGrpSpPr>
        <p:grpSpPr bwMode="auto">
          <a:xfrm>
            <a:off x="5884850" y="2143112"/>
            <a:ext cx="222250" cy="241300"/>
            <a:chOff x="1605" y="601"/>
            <a:chExt cx="3391" cy="3305"/>
          </a:xfrm>
        </p:grpSpPr>
        <p:sp>
          <p:nvSpPr>
            <p:cNvPr id="5348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49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435" name="Group 186"/>
          <p:cNvGrpSpPr>
            <a:grpSpLocks/>
          </p:cNvGrpSpPr>
          <p:nvPr/>
        </p:nvGrpSpPr>
        <p:grpSpPr bwMode="auto">
          <a:xfrm>
            <a:off x="2000232" y="5786454"/>
            <a:ext cx="223838" cy="241300"/>
            <a:chOff x="1605" y="601"/>
            <a:chExt cx="3391" cy="3305"/>
          </a:xfrm>
        </p:grpSpPr>
        <p:sp>
          <p:nvSpPr>
            <p:cNvPr id="5346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47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436" name="Group 186"/>
          <p:cNvGrpSpPr>
            <a:grpSpLocks/>
          </p:cNvGrpSpPr>
          <p:nvPr/>
        </p:nvGrpSpPr>
        <p:grpSpPr bwMode="auto">
          <a:xfrm>
            <a:off x="2786050" y="5786454"/>
            <a:ext cx="222250" cy="241300"/>
            <a:chOff x="1605" y="601"/>
            <a:chExt cx="3391" cy="3305"/>
          </a:xfrm>
        </p:grpSpPr>
        <p:sp>
          <p:nvSpPr>
            <p:cNvPr id="5344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45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437" name="Group 186"/>
          <p:cNvGrpSpPr>
            <a:grpSpLocks/>
          </p:cNvGrpSpPr>
          <p:nvPr/>
        </p:nvGrpSpPr>
        <p:grpSpPr bwMode="auto">
          <a:xfrm>
            <a:off x="2786050" y="2571737"/>
            <a:ext cx="222250" cy="241300"/>
            <a:chOff x="1605" y="601"/>
            <a:chExt cx="3391" cy="3305"/>
          </a:xfrm>
        </p:grpSpPr>
        <p:sp>
          <p:nvSpPr>
            <p:cNvPr id="5342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43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438" name="Group 186"/>
          <p:cNvGrpSpPr>
            <a:grpSpLocks/>
          </p:cNvGrpSpPr>
          <p:nvPr/>
        </p:nvGrpSpPr>
        <p:grpSpPr bwMode="auto">
          <a:xfrm>
            <a:off x="3571868" y="4857760"/>
            <a:ext cx="223837" cy="241300"/>
            <a:chOff x="1605" y="601"/>
            <a:chExt cx="3391" cy="3305"/>
          </a:xfrm>
        </p:grpSpPr>
        <p:sp>
          <p:nvSpPr>
            <p:cNvPr id="5340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41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439" name="Group 186"/>
          <p:cNvGrpSpPr>
            <a:grpSpLocks/>
          </p:cNvGrpSpPr>
          <p:nvPr/>
        </p:nvGrpSpPr>
        <p:grpSpPr bwMode="auto">
          <a:xfrm>
            <a:off x="4302112" y="2571737"/>
            <a:ext cx="222250" cy="241300"/>
            <a:chOff x="1605" y="601"/>
            <a:chExt cx="3391" cy="3305"/>
          </a:xfrm>
        </p:grpSpPr>
        <p:sp>
          <p:nvSpPr>
            <p:cNvPr id="5338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39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216" name="Group 186"/>
          <p:cNvGrpSpPr>
            <a:grpSpLocks/>
          </p:cNvGrpSpPr>
          <p:nvPr/>
        </p:nvGrpSpPr>
        <p:grpSpPr bwMode="auto">
          <a:xfrm>
            <a:off x="4286248" y="5786454"/>
            <a:ext cx="222250" cy="241300"/>
            <a:chOff x="1605" y="601"/>
            <a:chExt cx="3391" cy="3305"/>
          </a:xfrm>
        </p:grpSpPr>
        <p:sp>
          <p:nvSpPr>
            <p:cNvPr id="5336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37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217" name="Group 186"/>
          <p:cNvGrpSpPr>
            <a:grpSpLocks/>
          </p:cNvGrpSpPr>
          <p:nvPr/>
        </p:nvGrpSpPr>
        <p:grpSpPr bwMode="auto">
          <a:xfrm>
            <a:off x="5056208" y="5786454"/>
            <a:ext cx="222250" cy="241300"/>
            <a:chOff x="1605" y="601"/>
            <a:chExt cx="3391" cy="3305"/>
          </a:xfrm>
        </p:grpSpPr>
        <p:sp>
          <p:nvSpPr>
            <p:cNvPr id="5334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35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218" name="Group 189"/>
          <p:cNvGrpSpPr>
            <a:grpSpLocks/>
          </p:cNvGrpSpPr>
          <p:nvPr/>
        </p:nvGrpSpPr>
        <p:grpSpPr bwMode="auto">
          <a:xfrm>
            <a:off x="6643702" y="2143116"/>
            <a:ext cx="222250" cy="241300"/>
            <a:chOff x="2012" y="1092"/>
            <a:chExt cx="2813" cy="2742"/>
          </a:xfrm>
        </p:grpSpPr>
        <p:sp>
          <p:nvSpPr>
            <p:cNvPr id="5332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33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219" name="Group 207"/>
          <p:cNvGrpSpPr>
            <a:grpSpLocks/>
          </p:cNvGrpSpPr>
          <p:nvPr/>
        </p:nvGrpSpPr>
        <p:grpSpPr bwMode="auto">
          <a:xfrm>
            <a:off x="6638945" y="5286392"/>
            <a:ext cx="222250" cy="241300"/>
            <a:chOff x="593" y="331"/>
            <a:chExt cx="2795" cy="2702"/>
          </a:xfrm>
        </p:grpSpPr>
        <p:sp>
          <p:nvSpPr>
            <p:cNvPr id="5330" name="Oval 208"/>
            <p:cNvSpPr>
              <a:spLocks noChangeArrowheads="1"/>
            </p:cNvSpPr>
            <p:nvPr/>
          </p:nvSpPr>
          <p:spPr bwMode="auto">
            <a:xfrm>
              <a:off x="593" y="331"/>
              <a:ext cx="2795" cy="270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31" name="Arc 209"/>
            <p:cNvSpPr>
              <a:spLocks/>
            </p:cNvSpPr>
            <p:nvPr/>
          </p:nvSpPr>
          <p:spPr bwMode="auto">
            <a:xfrm>
              <a:off x="1979" y="331"/>
              <a:ext cx="1409" cy="133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220" name="Group 207"/>
          <p:cNvGrpSpPr>
            <a:grpSpLocks/>
          </p:cNvGrpSpPr>
          <p:nvPr/>
        </p:nvGrpSpPr>
        <p:grpSpPr bwMode="auto">
          <a:xfrm>
            <a:off x="5851540" y="4857760"/>
            <a:ext cx="222250" cy="241300"/>
            <a:chOff x="593" y="331"/>
            <a:chExt cx="2795" cy="2702"/>
          </a:xfrm>
        </p:grpSpPr>
        <p:sp>
          <p:nvSpPr>
            <p:cNvPr id="5328" name="Oval 208"/>
            <p:cNvSpPr>
              <a:spLocks noChangeArrowheads="1"/>
            </p:cNvSpPr>
            <p:nvPr/>
          </p:nvSpPr>
          <p:spPr bwMode="auto">
            <a:xfrm>
              <a:off x="593" y="331"/>
              <a:ext cx="2795" cy="270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29" name="Arc 209"/>
            <p:cNvSpPr>
              <a:spLocks/>
            </p:cNvSpPr>
            <p:nvPr/>
          </p:nvSpPr>
          <p:spPr bwMode="auto">
            <a:xfrm>
              <a:off x="1979" y="331"/>
              <a:ext cx="1409" cy="133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221" name="Group 186"/>
          <p:cNvGrpSpPr>
            <a:grpSpLocks/>
          </p:cNvGrpSpPr>
          <p:nvPr/>
        </p:nvGrpSpPr>
        <p:grpSpPr bwMode="auto">
          <a:xfrm>
            <a:off x="5060965" y="4857760"/>
            <a:ext cx="222250" cy="241300"/>
            <a:chOff x="1605" y="601"/>
            <a:chExt cx="3391" cy="3305"/>
          </a:xfrm>
        </p:grpSpPr>
        <p:sp>
          <p:nvSpPr>
            <p:cNvPr id="5326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27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222" name="Group 189"/>
          <p:cNvGrpSpPr>
            <a:grpSpLocks/>
          </p:cNvGrpSpPr>
          <p:nvPr/>
        </p:nvGrpSpPr>
        <p:grpSpPr bwMode="auto">
          <a:xfrm>
            <a:off x="4286248" y="4857760"/>
            <a:ext cx="222250" cy="241300"/>
            <a:chOff x="2012" y="1092"/>
            <a:chExt cx="2813" cy="2742"/>
          </a:xfrm>
        </p:grpSpPr>
        <p:sp>
          <p:nvSpPr>
            <p:cNvPr id="5324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25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223" name="Group 189"/>
          <p:cNvGrpSpPr>
            <a:grpSpLocks/>
          </p:cNvGrpSpPr>
          <p:nvPr/>
        </p:nvGrpSpPr>
        <p:grpSpPr bwMode="auto">
          <a:xfrm>
            <a:off x="4286248" y="3929066"/>
            <a:ext cx="222250" cy="241300"/>
            <a:chOff x="2012" y="1092"/>
            <a:chExt cx="2813" cy="2742"/>
          </a:xfrm>
        </p:grpSpPr>
        <p:sp>
          <p:nvSpPr>
            <p:cNvPr id="5322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23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5224" name="Group 189"/>
          <p:cNvGrpSpPr>
            <a:grpSpLocks/>
          </p:cNvGrpSpPr>
          <p:nvPr/>
        </p:nvGrpSpPr>
        <p:grpSpPr bwMode="auto">
          <a:xfrm>
            <a:off x="4286248" y="3500438"/>
            <a:ext cx="222250" cy="241300"/>
            <a:chOff x="2012" y="1092"/>
            <a:chExt cx="2813" cy="2742"/>
          </a:xfrm>
        </p:grpSpPr>
        <p:sp>
          <p:nvSpPr>
            <p:cNvPr id="5320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5321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sp>
        <p:nvSpPr>
          <p:cNvPr id="5314" name="Oval 210"/>
          <p:cNvSpPr>
            <a:spLocks noChangeArrowheads="1"/>
          </p:cNvSpPr>
          <p:nvPr/>
        </p:nvSpPr>
        <p:spPr bwMode="auto">
          <a:xfrm>
            <a:off x="6643702" y="2571744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5315" name="Oval 210"/>
          <p:cNvSpPr>
            <a:spLocks noChangeArrowheads="1"/>
          </p:cNvSpPr>
          <p:nvPr/>
        </p:nvSpPr>
        <p:spPr bwMode="auto">
          <a:xfrm>
            <a:off x="2786050" y="3500438"/>
            <a:ext cx="222250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grpSp>
        <p:nvGrpSpPr>
          <p:cNvPr id="195" name="Group 189"/>
          <p:cNvGrpSpPr>
            <a:grpSpLocks/>
          </p:cNvGrpSpPr>
          <p:nvPr/>
        </p:nvGrpSpPr>
        <p:grpSpPr bwMode="auto">
          <a:xfrm>
            <a:off x="2786050" y="4357694"/>
            <a:ext cx="223838" cy="241300"/>
            <a:chOff x="2012" y="1092"/>
            <a:chExt cx="2813" cy="2742"/>
          </a:xfrm>
        </p:grpSpPr>
        <p:sp>
          <p:nvSpPr>
            <p:cNvPr id="196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197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198" name="Group 189"/>
          <p:cNvGrpSpPr>
            <a:grpSpLocks/>
          </p:cNvGrpSpPr>
          <p:nvPr/>
        </p:nvGrpSpPr>
        <p:grpSpPr bwMode="auto">
          <a:xfrm>
            <a:off x="2000232" y="4357694"/>
            <a:ext cx="223838" cy="241300"/>
            <a:chOff x="2012" y="1092"/>
            <a:chExt cx="2813" cy="2742"/>
          </a:xfrm>
        </p:grpSpPr>
        <p:sp>
          <p:nvSpPr>
            <p:cNvPr id="199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00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01" name="Group 189"/>
          <p:cNvGrpSpPr>
            <a:grpSpLocks/>
          </p:cNvGrpSpPr>
          <p:nvPr/>
        </p:nvGrpSpPr>
        <p:grpSpPr bwMode="auto">
          <a:xfrm>
            <a:off x="4286248" y="3000372"/>
            <a:ext cx="223838" cy="241300"/>
            <a:chOff x="2012" y="1092"/>
            <a:chExt cx="2813" cy="2742"/>
          </a:xfrm>
        </p:grpSpPr>
        <p:sp>
          <p:nvSpPr>
            <p:cNvPr id="202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03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04" name="Group 189"/>
          <p:cNvGrpSpPr>
            <a:grpSpLocks/>
          </p:cNvGrpSpPr>
          <p:nvPr/>
        </p:nvGrpSpPr>
        <p:grpSpPr bwMode="auto">
          <a:xfrm>
            <a:off x="3571868" y="3000372"/>
            <a:ext cx="223838" cy="241300"/>
            <a:chOff x="2012" y="1092"/>
            <a:chExt cx="2813" cy="2742"/>
          </a:xfrm>
        </p:grpSpPr>
        <p:sp>
          <p:nvSpPr>
            <p:cNvPr id="205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06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07" name="Group 189"/>
          <p:cNvGrpSpPr>
            <a:grpSpLocks/>
          </p:cNvGrpSpPr>
          <p:nvPr/>
        </p:nvGrpSpPr>
        <p:grpSpPr bwMode="auto">
          <a:xfrm>
            <a:off x="2786050" y="3000372"/>
            <a:ext cx="223838" cy="241300"/>
            <a:chOff x="2012" y="1092"/>
            <a:chExt cx="2813" cy="2742"/>
          </a:xfrm>
        </p:grpSpPr>
        <p:sp>
          <p:nvSpPr>
            <p:cNvPr id="208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09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10" name="Group 189"/>
          <p:cNvGrpSpPr>
            <a:grpSpLocks/>
          </p:cNvGrpSpPr>
          <p:nvPr/>
        </p:nvGrpSpPr>
        <p:grpSpPr bwMode="auto">
          <a:xfrm>
            <a:off x="2000232" y="3000372"/>
            <a:ext cx="223838" cy="241300"/>
            <a:chOff x="2012" y="1092"/>
            <a:chExt cx="2813" cy="2742"/>
          </a:xfrm>
        </p:grpSpPr>
        <p:sp>
          <p:nvSpPr>
            <p:cNvPr id="211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12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sp>
        <p:nvSpPr>
          <p:cNvPr id="213" name="Oval 210"/>
          <p:cNvSpPr>
            <a:spLocks noChangeArrowheads="1"/>
          </p:cNvSpPr>
          <p:nvPr/>
        </p:nvSpPr>
        <p:spPr bwMode="auto">
          <a:xfrm>
            <a:off x="5072066" y="4357694"/>
            <a:ext cx="223838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214" name="Oval 210"/>
          <p:cNvSpPr>
            <a:spLocks noChangeArrowheads="1"/>
          </p:cNvSpPr>
          <p:nvPr/>
        </p:nvSpPr>
        <p:spPr bwMode="auto">
          <a:xfrm>
            <a:off x="6643702" y="4357694"/>
            <a:ext cx="223838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215" name="Oval 210"/>
          <p:cNvSpPr>
            <a:spLocks noChangeArrowheads="1"/>
          </p:cNvSpPr>
          <p:nvPr/>
        </p:nvSpPr>
        <p:spPr bwMode="auto">
          <a:xfrm>
            <a:off x="6643702" y="3000372"/>
            <a:ext cx="223838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sp>
        <p:nvSpPr>
          <p:cNvPr id="216" name="Oval 210"/>
          <p:cNvSpPr>
            <a:spLocks noChangeArrowheads="1"/>
          </p:cNvSpPr>
          <p:nvPr/>
        </p:nvSpPr>
        <p:spPr bwMode="auto">
          <a:xfrm>
            <a:off x="5072066" y="3000372"/>
            <a:ext cx="223838" cy="241300"/>
          </a:xfrm>
          <a:prstGeom prst="ellipse">
            <a:avLst/>
          </a:prstGeom>
          <a:solidFill>
            <a:srgbClr val="00FF00"/>
          </a:solidFill>
          <a:ln w="9525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n-AU" sz="1200"/>
              <a:t> </a:t>
            </a:r>
          </a:p>
        </p:txBody>
      </p:sp>
      <p:grpSp>
        <p:nvGrpSpPr>
          <p:cNvPr id="217" name="Group 186"/>
          <p:cNvGrpSpPr>
            <a:grpSpLocks/>
          </p:cNvGrpSpPr>
          <p:nvPr/>
        </p:nvGrpSpPr>
        <p:grpSpPr bwMode="auto">
          <a:xfrm>
            <a:off x="3571868" y="4357694"/>
            <a:ext cx="223838" cy="241300"/>
            <a:chOff x="1605" y="601"/>
            <a:chExt cx="3391" cy="3305"/>
          </a:xfrm>
        </p:grpSpPr>
        <p:sp>
          <p:nvSpPr>
            <p:cNvPr id="218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19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20" name="Group 186"/>
          <p:cNvGrpSpPr>
            <a:grpSpLocks/>
          </p:cNvGrpSpPr>
          <p:nvPr/>
        </p:nvGrpSpPr>
        <p:grpSpPr bwMode="auto">
          <a:xfrm>
            <a:off x="4286248" y="4357694"/>
            <a:ext cx="223838" cy="241300"/>
            <a:chOff x="1605" y="601"/>
            <a:chExt cx="3391" cy="3305"/>
          </a:xfrm>
        </p:grpSpPr>
        <p:sp>
          <p:nvSpPr>
            <p:cNvPr id="221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22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23" name="Group 186"/>
          <p:cNvGrpSpPr>
            <a:grpSpLocks/>
          </p:cNvGrpSpPr>
          <p:nvPr/>
        </p:nvGrpSpPr>
        <p:grpSpPr bwMode="auto">
          <a:xfrm>
            <a:off x="5857884" y="4357694"/>
            <a:ext cx="223838" cy="241300"/>
            <a:chOff x="1605" y="601"/>
            <a:chExt cx="3391" cy="3305"/>
          </a:xfrm>
        </p:grpSpPr>
        <p:sp>
          <p:nvSpPr>
            <p:cNvPr id="224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25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26" name="Group 186"/>
          <p:cNvGrpSpPr>
            <a:grpSpLocks/>
          </p:cNvGrpSpPr>
          <p:nvPr/>
        </p:nvGrpSpPr>
        <p:grpSpPr bwMode="auto">
          <a:xfrm>
            <a:off x="5857884" y="3000372"/>
            <a:ext cx="223838" cy="241300"/>
            <a:chOff x="1605" y="601"/>
            <a:chExt cx="3391" cy="3305"/>
          </a:xfrm>
        </p:grpSpPr>
        <p:sp>
          <p:nvSpPr>
            <p:cNvPr id="227" name="Oval 187"/>
            <p:cNvSpPr>
              <a:spLocks noChangeArrowheads="1"/>
            </p:cNvSpPr>
            <p:nvPr/>
          </p:nvSpPr>
          <p:spPr bwMode="auto">
            <a:xfrm>
              <a:off x="1605" y="601"/>
              <a:ext cx="3391" cy="3305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28" name="Arc 188"/>
            <p:cNvSpPr>
              <a:spLocks/>
            </p:cNvSpPr>
            <p:nvPr/>
          </p:nvSpPr>
          <p:spPr bwMode="auto">
            <a:xfrm>
              <a:off x="3272" y="601"/>
              <a:ext cx="1724" cy="3305"/>
            </a:xfrm>
            <a:custGeom>
              <a:avLst/>
              <a:gdLst>
                <a:gd name="T0" fmla="*/ 0 w 21816"/>
                <a:gd name="T1" fmla="*/ 0 h 43200"/>
                <a:gd name="T2" fmla="*/ 0 w 21816"/>
                <a:gd name="T3" fmla="*/ 0 h 43200"/>
                <a:gd name="T4" fmla="*/ 0 w 21816"/>
                <a:gd name="T5" fmla="*/ 0 h 43200"/>
                <a:gd name="T6" fmla="*/ 0 60000 65536"/>
                <a:gd name="T7" fmla="*/ 0 60000 65536"/>
                <a:gd name="T8" fmla="*/ 0 60000 65536"/>
                <a:gd name="T9" fmla="*/ 0 w 21816"/>
                <a:gd name="T10" fmla="*/ 0 h 43200"/>
                <a:gd name="T11" fmla="*/ 21816 w 21816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816" h="43200" fill="none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</a:path>
                <a:path w="21816" h="43200" stroke="0" extrusionOk="0">
                  <a:moveTo>
                    <a:pt x="215" y="0"/>
                  </a:moveTo>
                  <a:cubicBezTo>
                    <a:pt x="12145" y="0"/>
                    <a:pt x="21816" y="9670"/>
                    <a:pt x="21816" y="21600"/>
                  </a:cubicBezTo>
                  <a:cubicBezTo>
                    <a:pt x="21816" y="33529"/>
                    <a:pt x="12145" y="43200"/>
                    <a:pt x="216" y="43200"/>
                  </a:cubicBezTo>
                  <a:cubicBezTo>
                    <a:pt x="143" y="43200"/>
                    <a:pt x="71" y="43199"/>
                    <a:pt x="0" y="43198"/>
                  </a:cubicBezTo>
                  <a:lnTo>
                    <a:pt x="216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29" name="Group 189"/>
          <p:cNvGrpSpPr>
            <a:grpSpLocks/>
          </p:cNvGrpSpPr>
          <p:nvPr/>
        </p:nvGrpSpPr>
        <p:grpSpPr bwMode="auto">
          <a:xfrm>
            <a:off x="7429520" y="4357694"/>
            <a:ext cx="223838" cy="241300"/>
            <a:chOff x="2012" y="1092"/>
            <a:chExt cx="2813" cy="2742"/>
          </a:xfrm>
        </p:grpSpPr>
        <p:sp>
          <p:nvSpPr>
            <p:cNvPr id="230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31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grpSp>
        <p:nvGrpSpPr>
          <p:cNvPr id="232" name="Group 189"/>
          <p:cNvGrpSpPr>
            <a:grpSpLocks/>
          </p:cNvGrpSpPr>
          <p:nvPr/>
        </p:nvGrpSpPr>
        <p:grpSpPr bwMode="auto">
          <a:xfrm>
            <a:off x="7429520" y="3071810"/>
            <a:ext cx="223838" cy="241300"/>
            <a:chOff x="2012" y="1092"/>
            <a:chExt cx="2813" cy="2742"/>
          </a:xfrm>
        </p:grpSpPr>
        <p:sp>
          <p:nvSpPr>
            <p:cNvPr id="233" name="Oval 190"/>
            <p:cNvSpPr>
              <a:spLocks noChangeArrowheads="1"/>
            </p:cNvSpPr>
            <p:nvPr/>
          </p:nvSpPr>
          <p:spPr bwMode="auto">
            <a:xfrm>
              <a:off x="2012" y="1092"/>
              <a:ext cx="2813" cy="274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  <p:sp>
          <p:nvSpPr>
            <p:cNvPr id="234" name="Arc 191"/>
            <p:cNvSpPr>
              <a:spLocks/>
            </p:cNvSpPr>
            <p:nvPr/>
          </p:nvSpPr>
          <p:spPr bwMode="auto">
            <a:xfrm>
              <a:off x="2012" y="1092"/>
              <a:ext cx="2813" cy="2741"/>
            </a:xfrm>
            <a:custGeom>
              <a:avLst/>
              <a:gdLst>
                <a:gd name="T0" fmla="*/ 0 w 43200"/>
                <a:gd name="T1" fmla="*/ 0 h 43200"/>
                <a:gd name="T2" fmla="*/ 0 w 43200"/>
                <a:gd name="T3" fmla="*/ 0 h 43200"/>
                <a:gd name="T4" fmla="*/ 0 w 43200"/>
                <a:gd name="T5" fmla="*/ 0 h 43200"/>
                <a:gd name="T6" fmla="*/ 0 60000 65536"/>
                <a:gd name="T7" fmla="*/ 0 60000 65536"/>
                <a:gd name="T8" fmla="*/ 0 60000 65536"/>
                <a:gd name="T9" fmla="*/ 0 w 43200"/>
                <a:gd name="T10" fmla="*/ 0 h 43200"/>
                <a:gd name="T11" fmla="*/ 43200 w 43200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3200" h="43200" fill="none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</a:path>
                <a:path w="43200" h="43200" stroke="0" extrusionOk="0">
                  <a:moveTo>
                    <a:pt x="21599" y="0"/>
                  </a:moveTo>
                  <a:cubicBezTo>
                    <a:pt x="33529" y="0"/>
                    <a:pt x="43200" y="9670"/>
                    <a:pt x="43200" y="21600"/>
                  </a:cubicBez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lnTo>
                    <a:pt x="21600" y="21600"/>
                  </a:lnTo>
                  <a:close/>
                </a:path>
              </a:pathLst>
            </a:custGeom>
            <a:solidFill>
              <a:srgbClr val="00FF00"/>
            </a:solidFill>
            <a:ln w="9525">
              <a:solidFill>
                <a:srgbClr val="00B05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AU" sz="1200"/>
            </a:p>
          </p:txBody>
        </p:sp>
      </p:grpSp>
      <p:sp>
        <p:nvSpPr>
          <p:cNvPr id="98306" name="AutoShape 2" descr="data:image/jpeg;base64,/9j/4AAQSkZJRgABAQAAAQABAAD/2wCEAAkGBhISEBQPEA8PEA8QEBAPDxUQDw8PEBAPFBAVFBQQFBUXGyYeFxkkGhIUHzAgIycpLCwsFR49NTAqNSYsLCkBCQoKDgwOGg8PGikkHiAqLCkqKSwpKikpLCopKSkpKSwpLCksKSksLCwpKSksKSksKSwpLCkpLCksMS0sLCwsKf/AABEIAOAA4QMBIgACEQEDEQH/xAAcAAEAAQUBAQAAAAAAAAAAAAAAAwECBAUGBwj/xABHEAACAQMABgYHBAULBAMAAAABAgADBBEFEiExQVEGB2FxgZETIjJCcqGxI1KCwRRTktHSMzRDVGKDk7LC4fBjc6LxFRYX/8QAGwEBAAIDAQEAAAAAAAAAAAAAAAIDBAUGAQf/xAAwEQACAQMDAgQFAwUBAAAAAAAAAQIDBBESITEFURMyQXEUImGBkRUz0SOhscHwBv/aAAwDAQACEQMRAD8A9xiIgCIiAIiIAiIgCIiAIiIAiIgCIiAIiIAiIgCIiAIiIAiIgCIiAIiIAiIgCIiAIiIAiJTMArKZmLe6Sp0kL1HVEUZZmYKo7yZxmlussbrakX5VKuaVLvUY138AB2yudSMFmTJRi5cHeFwJhXmnKFL+VrU07GdVJ7gdpnlN30gu6/t16mD7tPNFPJfWPi0httGnfgbd/AnvI2nxmsq9Vpw8qyZcLOUudj0et08tF3VC3w06hHnjHzmM3WLb8Ernupr/ABTmLXRfYo/CMzd2Wg1bfVx5TWT63P0ijKdjTisyZmr1h0OKVx/dj+KZNHp1aHfUZfipuPnjEjTorSP9K3ykdfoYpHq1B+JRMqF9duOpRTXuih0rbjU/wby003Rqfydam3YGGfLfM0OJ57edFWTbhTjisstr24o+y74HAnWHkZ5T65DOmpHDDssrMJZPRsys5bR/S7Oyqviufmp/KdDbXqVBrIwYdh3dh5TcUbqlXWYSyYk6U4eZGREpKzJKhERAEREAREQBERAEREAREQBESOrVCjJgFzPjaTOL6UdYdOgxoW4Fe5HtDOKdLtquN3wjb3TQ9KundS4drSwYimuRcXC7cAbCtI/It5c5zdlo0YAA1UG3G8sfvMeJmBc3ipbR5MilRcuTIuL2rcP6Ss5rODlSwxSpdlKnuHxHLdslpWW3LEsTvJmTTogbAJOiTmq9zKo8tmyp01HgtpUQOEy6YliCSLNfKWTJSJ0qSZK5mJmSKZRIsTNhTv2G5iPGZVPS785qAZIple64PHCEuUbkaWJ34mLWYNwmIrSQGVs8VKMd0RVLYcoos6NrIxVuY/PnJ5QrJQqypvMWSaUlhm70Z0jBISsAjbg3uN+4zfK2ZwwUbiMibXRmkGp4UktS82QfmPpOq6d1nXinW57/AMmqubTT80DpRKyOnUBAIOQdoxLxOmRrSsRE9AiIgCIiAIiIAiJQmAWu+BkzzPpTp2tpC6OibE4UfzysCcU096mCN2/B78DjjYdZXS5qKLa2xJu7k6lLV2lATg1O/JAHaeySaH0MmiNHncbqrj0jby1ZhuzxVdv/AAyirU0onGJo9K2dG2UaPtR6qYNd9mtUqD72OA5cDManTwJHRGSXbJZjkk7yTJszkq9XVJtG2pw0rBcBJFEsUSQCYEmZKReJcJaJcJUyZdL1lkvWQZIkEvUyMS9ZBnqJVMlWRLJlkGSLwJdqwsmUSOCqTwQaskovgyQ05GySO63I5T2Nro681Dqn2Tw5do7JvVbO2cpRfIxxG6bjRl37p8P3TrejdR1f0Kj9v4NVc0cPUjaSsoJWdQYIiIgCIiAIiIAmv0zpJaFF6rsFVFZ2PJQMk+QmeTPLOt/TZKpZIdtU69XH6pCML+J9XwUzyTwsnqWWQdXFi9/f1dLXA9VDq0FO5Tg6ij4V297TbdOtJa9cUQfVpDB+M7T8sCdDoGyXR+jVBG2nS9JU/tVWGSPMgeE89aqXdnY5ZmLN3k5mm6hV0wUPV7szLeGqWexKkkUSxRJVE5qbNnFFyiXiWiVEoZYitSoFBZiFUbSWIUAcyTsEUK6uusjK6ncVZWU+I2Ty7rQ0+zVhaKxFOkA1QA7GqsM7eeAR4kzC6uNPtRulolvsbghCCdi1D7Djlt2dxm4XSZSt/FzvjOPoYbu14mj0PY5essEvUzRMzyRZessWXrIHpKpi1vKdTPo6lOpqnDajo+DyODsnn/Wx0jajRS1ptqtcazVCDgiiNmr+JvkvbPN+ivSF7O6SuhOqCBVUHZUpE+sp8N3aBN1bdIlXoeLnDfC/7uYVW8UJ6Me59JrJ0mPRcMAwOQwDA8wRkHyMyFmkxjZmRLcyFXMo1KVpTJCZjGUYzlhmsdCDnjMq2r5OePH98ur0ZgqSpzK4ydOSkizapHB1lpW1lzx3HvmRNRo2vu5Ns8RNsJ9HsrhXFGM/z7mlqR0ywViImYViIiAIiIBDdVNVSeyeK0R+naZUn1ka51V/7FsSD4FxUM9T6YaS9Ba1ap/o6bv+ypI+eJ5p0HxQ0givtNC0RG5ms9H0tTx16rCU1mlHfuSjydr1gaUwi26naxD1OxR7I8/pOLoCbPpSj+lDVPaca/gTsmuojZOYvqrnUbZtbeKUUTrJBI0kgmqkZaLhKiUEqJWenhHSevr3lwx416vkHIA8gJg2dYpURxvV0Yd4YGZ3SahqXlwh4V6uO4uSD5ETCsqJeoiDezoo7ywE+hQx4a7Y/wBHPvzfc+igZcssxLlM+cy5OjXBKJesjWSCVkjxjrYrltIleCUaKjxXXPzYzjZ2XWxQK6RLcKlCiw8FKH5qZxon0Oxx8PDHZHO1/wByXufSXQu4L6PtXO0m3pg96jV/Kb9ZoOhdApo+1QjBFvTJ/ENb85vlM4K5x408d3/k3UfIvYyKZmZSMwUMyaTSpFFRE9RZrbqnx4GbQ7phVhw5yqaI0pNMpo2rvHEesO8To6T5APMTlbRtVxOisG9XH3SR89nyxOo/8/W2lT+5jXkcSyZkRE6owRERAEREA4frSfNoaQ/pqlCh4VK6KR5Ezmeh1t6fS1w3ui4rn8KuVH0Am+6za2P0bl+n2hPcHLf6RNd1ODWe5qHeT/mqMx/KUVlq0r6k4bZf0MvrB/nKjlTH1M0FLdOh6w1xXQ86Y+p/dOdomcrffuy9za2/kRkrLhLFlwM1rMpF+ZUGWgyokGSPMes/QDLWF4ik06oVahA9moowCeWQB4gzD6udANWulrlfsbc65JGw1PcQeOD4ds9aZAwKsAQdhBAII7QZWjRVQFRVVRuCqFUdwE3Eeqyjb+FjfGM/QxHaJ1NediYSololQZo2ZqJVMkEhUyQGQZ6cP1r9HWrUUuqalnt9YVABkmi23W/CR5MeU856K9HnvLpKCg6pIaq3BKQPrMfDYO0ifQSmVtbZEzqU0TWOW1EVNY8zgbTNzbdXlQoeFjLXDMOpaKpU159zLoqAAoGAAAByAGAPKZCmY6mSK00bbbyzLaMlTJ6bTEVpKjySKJRM8PMa4MuWpIazyMimEdyMe0Dzm+0c20j4T5j/AGmgp7T4zd6OPrn4V+pm46G8XH2ZVdr5TaSspKzuDViIiAIiIB5p1wHVo0n+7dUG+bD85b1Lr6lyeIemPAgmZfXDbZsKjD3PR1P2Kik/LMwOqarqVXThcWtG4XtKMUaUVPNEmuGbPrIT16Tc1YeTf7zlKJnTdYV0Gq00B9lDnvJ/9TmKM5a/adaTRtbdfIjKUy8GRqZcDNYzKRIJcJaskCyDJJAS4QFlcSBLAErLe3hz4TGraWoJ7deivxVaY/OSUJS4TPG0uTNBkimalekdr/W7b/Hp/vmZb6QpP7FWk/w1Eb6GJUai5i/wFOPczlMlQzHBkyNKGTRkpLwZEjS/WkD0mVpIrTGDSRWgrcTLDyKo8s15GzSMmQjEyLTa03Wjx9o3Yqf6jNPo9ctNzozbUqHkwXyUfmZvehxzXT9zBvH6G0lYidsasREQBERAOe6aaO9Na1Kf36bp5qQD54nmXQXSvo6FncnYba5q2VxzFKsNYZ7mD+U9kv6OshHZPCKyG2vL2xbZTuMXFLkGyXXHc2sJTWT0PBOHJv8ATN36Su7j2fSPju1jiY9OYNjXyvf9Zn05yNdb7m4pvYnWXrLBLlmCy9E9OSiavSmmKVtTNWs4VRsA3szfdUcTPPL/AKS3ukqhoWqMlHiqHGV+9Vqcuzd3zKt7Gdf5uIrlsrqV4w25fY7TTnT+0tsrrGvVGzVpYIB5M52D5mcdcdYGkLptS0pGnncKNM1anixBx4ATfaA6sKNMB7pvT1N+opK0h2c2+XdO2tranTXUpolNBuVFCjyEynWs7banHW+74KtFar5nhdjyf/6VpS49au7Ln9fXyf2QTjuxMil1SVffuqQ+FHb64nqDmRkyuXWK/EML2RJWdP1yzzn/APIm/ri/4DfxyCr1S3A207mgx4ZFRD54M9NBl6tILrF0uWn9ke/B0u39zyn/AOE0zabaTV2Ufqavpl/Yz+UzdF9bFxSb0d5QD4OGKj0NUd6n1T5Celhpi6S0NQuF1a9GnUG4Fh6w7mG0ecs/UqVXa5pJ/VckfhpQ3py/PBTQPS62ux9hVBfGTTb1Ko/Cd/eMzdq88q071XOh9NYVGJU6wpu2rUBH6upsye/B7ZXo11lVaL/o2klf1TqmoVIq0zyqL7w7d/fK6nToVY+JaSyvWPqiUbiUHpqrH19D1cPL1aYdvcq6h0ZXRgGVlOVZTxBmQrTRyTTwzN2ZOXlmtKExSXJkD3GEbXRi4yx3AZm20Gv2esd7ln/aYn9009TZT1B7VQhB47CfLJ8J0lrT1VAHAATr+hUcJz+xoruWWTSsROlMIREQBERALXE8f64NClDTvkG2i2rUx+qY7/BseZnsU0/SPRK16L02UMrKysOYIwRPGsrB6nhniOhLgNlc+1tXv5TeW/L/AJmcYLd7O5e1qE5ptmmT79Mn1G8tneDOtsLgPt4zm7yjpbNlSnsZldW1G1Nj6ranHDap1T54nn3R7p8aVKst2z1KqHNIH2mJ2GmTwwcHuz3T0lFzOD6ZdAmqO1xaga7EmpTJC6zcXQ7sniJRZOjl0qy2eMMsra8KcPQ1GjdFXOla3p67FaCnGQMKAP6KkD9fPO6elaM0bSt6YpUUCIOW9j95jxPbOd6E3d1qmhc2/oloqq021PRZwfZxuPPI/OdSDK+o1pufh7KK4S4JW8Elq9SYNLg8hBlwM1DRmIvLSwxKSJIZlQ0pmVE8YLw0uVpGJcJEkShpp+knRShepioNSqBhKqj117D95ew+GJtQZcDJ06s6UlKDw0RlBSWGeVaK01daHuDb3Cl7YnOAcqQdnpqJPzHng7ZvbPpjWu9MUqVpVb9DXYwxhaiBS1R2BGewcsCYnTW30heVzaU7T7BHDU31AA2z2zVbYo27hjdOs6B9CVsULuQ9zUADsPZRd/o0zwzvPHA5To7irQjR8eol4ko4wt+fU1tOFRz0Rb0pnVsZkWdPiZAlPWPZMl3x6oGTs2DiScBfH6Z5TmKNJzkkjYVZqMTYaMp+krZ92mNnxEfw/wCadIBMDRFn6OmAfaO1jzY7SZsJ9DtKCoUlA56rPXLIiImUViIiAIiIAlrLmXRAPLetPoWayC4or9vRyy499PepeO8dvfPPNAaW3eRB3g8jPo66tg6kEb54l1i9CHt6rXtupKE61wijzrKOfMePOYtxQ8SP1LqU9LNpZ3AYAiSVROQ0Hpvdt2bJ1lG6VwNu2czXoNM2cJljJKByJmLSBlGtZr5LBkJ5McPLlaHoSzUI7ZW0TJwZaTItfnKF5HB7kmBlwMgVperSDRJMlzK5lgMqJHBIvBlwl9K1J27hL2pAd88we5LqKzOprMagkymJXAAJdtigbSTw2TxQcmRckiUtjCqMu2wCbHQNhrEVDtUZ1D99jvqd3AdnxTD0bo41WIyCu6qw2hsb6KHiv3jx3DZmdfQohRgcJ1vS+n+GvFnz6GlubjV8qJFErEToDBEREAREQBERAEREATEvrFaikETLjEA8M6bdXdS3drmzUlCS1SkvzemPqvlynP6K00CMZ7DwIM+jLm0Vxhhmea9M+q9apNe3Poq+/WA9Vz/1FG/vG3vmJXto1Flcl9Orp5Oes9LFd/rLz/fN9a6QRxsO3lPPaxr2j+juabUznCtvpv8AC249x29k2FrfqdqnVPZu8pz9xaSi90bCFRPg7k4MiqW/KaGhphxv9Ycxt/3E2VDTKt3+c1sqLRkKZK1Eyw0OyS/pwljXYlLiyxSRGaYjZBqA8JeoWR0ktSLNaZNtTyd0vt7bWPqrn6fObi20fqjL1KdP/wAmnqptkJVEuSD0eqvrbDykNC1ao3qjPMnYB4zPqWyHbhivFqh1V8pEdNID6OkGq1OC0gMDvO5R2mW07ac3hIrlWwjLSzWmNmGcDLMThEHMk7hLbCyNY+oW1G9urgq1UcUp8VTt3nsEyLHQdSsQ1yRqA5Wkv8mDzb77dp2TpqNuFGANk6Sz6ZGn80+exq6tdy2RbZ2i01CqAAAAABiZERN2YoiIgCIiAIiIAiIgCIiAIiIAlrJmXRANNpbo3RrqUemrKwwQygg94M84031RlSXtKjUv7DZel4e8vz7p7BLSsjKKksNHqk1wfO9zou9tz9rbuyj3qX2i/L1h4iQ0dNoTg4yN4Oxh+Yn0LW0ejb1E0+kehNtW/lKNN/iRWPgTtEwqlhTlxsZEbiS5PIaWkV4Mw8c/WZCX3Jh4rO4uOqS0PsoU+CpUX5ZxMU9UlMezWuR3Vs/VZhy6Z2ZarpHLJeHmvzk6XXMr5GdKnVUvGvcn+9A+izModVtuPaDv8dWo3yziQ/Sn3JfFI5QaeRN9TwGBM600tcVP5vbMc++67O/Wf8p29h0KtqW1KNNTzCjPnvm5pWKLuUTIh0umvM8lUrlvg4az6I3Nc611WYj7qEgdxY/kBOt0X0fpUF1UQDjsG88zz75swsumxp0YU1iKMeU3LkoqysRLSAiIgCIiAIiIAiIgCIiAIiIAiIgCIiAIiIAiIgCMREApKxEAREQBERAEREAREQBERAEREAREQD//2Q=="/>
          <p:cNvSpPr>
            <a:spLocks noChangeAspect="1" noChangeArrowheads="1"/>
          </p:cNvSpPr>
          <p:nvPr/>
        </p:nvSpPr>
        <p:spPr bwMode="auto">
          <a:xfrm>
            <a:off x="63500" y="-1031875"/>
            <a:ext cx="2143125" cy="2133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08" name="AutoShape 4" descr="data:image/jpeg;base64,/9j/4AAQSkZJRgABAQAAAQABAAD/2wCEAAkGBhISEBQPEA8PEA8QEBAPDxUQDw8PEBAPFBAVFBQQFBUXGyYeFxkkGhIUHzAgIycpLCwsFR49NTAqNSYsLCkBCQoKDgwOGg8PGikkHiAqLCkqKSwpKikpLCopKSkpKSwpLCksKSksLCwpKSksKSksKSwpLCkpLCksMS0sLCwsKf/AABEIAOAA4QMBIgACEQEDEQH/xAAcAAEAAQUBAQAAAAAAAAAAAAAAAwECBAUGBwj/xABHEAACAQMABgYHBAULBAMAAAABAgADBBEFEiExQVEGB2FxgZETIjJCcqGxI1KCwRRTktHSMzRDVGKDk7LC4fBjc6LxFRYX/8QAGwEBAAIDAQEAAAAAAAAAAAAAAAIDBAUGAQf/xAAwEQACAQMDAgQFAwUBAAAAAAAAAQIDBBESITEFURMyQXEUImGBkRUz0SOhscHwBv/aAAwDAQACEQMRAD8A9xiIgCIiAIiIAiIgCIiAIiIAiIgCIiAIiIAiIgCIiAIiIAiIgCIiAIiIAiIgCIiAIiIAiJTMArKZmLe6Sp0kL1HVEUZZmYKo7yZxmlussbrakX5VKuaVLvUY138AB2yudSMFmTJRi5cHeFwJhXmnKFL+VrU07GdVJ7gdpnlN30gu6/t16mD7tPNFPJfWPi0httGnfgbd/AnvI2nxmsq9Vpw8qyZcLOUudj0et08tF3VC3w06hHnjHzmM3WLb8Ernupr/ABTmLXRfYo/CMzd2Wg1bfVx5TWT63P0ijKdjTisyZmr1h0OKVx/dj+KZNHp1aHfUZfipuPnjEjTorSP9K3ykdfoYpHq1B+JRMqF9duOpRTXuih0rbjU/wby003Rqfydam3YGGfLfM0OJ57edFWTbhTjisstr24o+y74HAnWHkZ5T65DOmpHDDssrMJZPRsys5bR/S7Oyqviufmp/KdDbXqVBrIwYdh3dh5TcUbqlXWYSyYk6U4eZGREpKzJKhERAEREAREQBERAEREAREQBESOrVCjJgFzPjaTOL6UdYdOgxoW4Fe5HtDOKdLtquN3wjb3TQ9KundS4drSwYimuRcXC7cAbCtI/It5c5zdlo0YAA1UG3G8sfvMeJmBc3ipbR5MilRcuTIuL2rcP6Ss5rODlSwxSpdlKnuHxHLdslpWW3LEsTvJmTTogbAJOiTmq9zKo8tmyp01HgtpUQOEy6YliCSLNfKWTJSJ0qSZK5mJmSKZRIsTNhTv2G5iPGZVPS785qAZIple64PHCEuUbkaWJ34mLWYNwmIrSQGVs8VKMd0RVLYcoos6NrIxVuY/PnJ5QrJQqypvMWSaUlhm70Z0jBISsAjbg3uN+4zfK2ZwwUbiMibXRmkGp4UktS82QfmPpOq6d1nXinW57/AMmqubTT80DpRKyOnUBAIOQdoxLxOmRrSsRE9AiIgCIiAIiIAiJQmAWu+BkzzPpTp2tpC6OibE4UfzysCcU096mCN2/B78DjjYdZXS5qKLa2xJu7k6lLV2lATg1O/JAHaeySaH0MmiNHncbqrj0jby1ZhuzxVdv/AAyirU0onGJo9K2dG2UaPtR6qYNd9mtUqD72OA5cDManTwJHRGSXbJZjkk7yTJszkq9XVJtG2pw0rBcBJFEsUSQCYEmZKReJcJaJcJUyZdL1lkvWQZIkEvUyMS9ZBnqJVMlWRLJlkGSLwJdqwsmUSOCqTwQaskovgyQ05GySO63I5T2Nro681Dqn2Tw5do7JvVbO2cpRfIxxG6bjRl37p8P3TrejdR1f0Kj9v4NVc0cPUjaSsoJWdQYIiIgCIiAIiIAmv0zpJaFF6rsFVFZ2PJQMk+QmeTPLOt/TZKpZIdtU69XH6pCML+J9XwUzyTwsnqWWQdXFi9/f1dLXA9VDq0FO5Tg6ij4V297TbdOtJa9cUQfVpDB+M7T8sCdDoGyXR+jVBG2nS9JU/tVWGSPMgeE89aqXdnY5ZmLN3k5mm6hV0wUPV7szLeGqWexKkkUSxRJVE5qbNnFFyiXiWiVEoZYitSoFBZiFUbSWIUAcyTsEUK6uusjK6ncVZWU+I2Ty7rQ0+zVhaKxFOkA1QA7GqsM7eeAR4kzC6uNPtRulolvsbghCCdi1D7Djlt2dxm4XSZSt/FzvjOPoYbu14mj0PY5essEvUzRMzyRZessWXrIHpKpi1vKdTPo6lOpqnDajo+DyODsnn/Wx0jajRS1ptqtcazVCDgiiNmr+JvkvbPN+ivSF7O6SuhOqCBVUHZUpE+sp8N3aBN1bdIlXoeLnDfC/7uYVW8UJ6Me59JrJ0mPRcMAwOQwDA8wRkHyMyFmkxjZmRLcyFXMo1KVpTJCZjGUYzlhmsdCDnjMq2r5OePH98ur0ZgqSpzK4ydOSkizapHB1lpW1lzx3HvmRNRo2vu5Ns8RNsJ9HsrhXFGM/z7mlqR0ywViImYViIiAIiIBDdVNVSeyeK0R+naZUn1ka51V/7FsSD4FxUM9T6YaS9Ba1ap/o6bv+ypI+eJ5p0HxQ0givtNC0RG5ms9H0tTx16rCU1mlHfuSjydr1gaUwi26naxD1OxR7I8/pOLoCbPpSj+lDVPaca/gTsmuojZOYvqrnUbZtbeKUUTrJBI0kgmqkZaLhKiUEqJWenhHSevr3lwx416vkHIA8gJg2dYpURxvV0Yd4YGZ3SahqXlwh4V6uO4uSD5ETCsqJeoiDezoo7ywE+hQx4a7Y/wBHPvzfc+igZcssxLlM+cy5OjXBKJesjWSCVkjxjrYrltIleCUaKjxXXPzYzjZ2XWxQK6RLcKlCiw8FKH5qZxon0Oxx8PDHZHO1/wByXufSXQu4L6PtXO0m3pg96jV/Kb9ZoOhdApo+1QjBFvTJ/ENb85vlM4K5x408d3/k3UfIvYyKZmZSMwUMyaTSpFFRE9RZrbqnx4GbQ7phVhw5yqaI0pNMpo2rvHEesO8To6T5APMTlbRtVxOisG9XH3SR89nyxOo/8/W2lT+5jXkcSyZkRE6owRERAEREA4frSfNoaQ/pqlCh4VK6KR5Ezmeh1t6fS1w3ui4rn8KuVH0Am+6za2P0bl+n2hPcHLf6RNd1ODWe5qHeT/mqMx/KUVlq0r6k4bZf0MvrB/nKjlTH1M0FLdOh6w1xXQ86Y+p/dOdomcrffuy9za2/kRkrLhLFlwM1rMpF+ZUGWgyokGSPMes/QDLWF4ik06oVahA9moowCeWQB4gzD6udANWulrlfsbc65JGw1PcQeOD4ds9aZAwKsAQdhBAII7QZWjRVQFRVVRuCqFUdwE3Eeqyjb+FjfGM/QxHaJ1NediYSololQZo2ZqJVMkEhUyQGQZ6cP1r9HWrUUuqalnt9YVABkmi23W/CR5MeU856K9HnvLpKCg6pIaq3BKQPrMfDYO0ifQSmVtbZEzqU0TWOW1EVNY8zgbTNzbdXlQoeFjLXDMOpaKpU159zLoqAAoGAAAByAGAPKZCmY6mSK00bbbyzLaMlTJ6bTEVpKjySKJRM8PMa4MuWpIazyMimEdyMe0Dzm+0c20j4T5j/AGmgp7T4zd6OPrn4V+pm46G8XH2ZVdr5TaSspKzuDViIiAIiIB5p1wHVo0n+7dUG+bD85b1Lr6lyeIemPAgmZfXDbZsKjD3PR1P2Kik/LMwOqarqVXThcWtG4XtKMUaUVPNEmuGbPrIT16Tc1YeTf7zlKJnTdYV0Gq00B9lDnvJ/9TmKM5a/adaTRtbdfIjKUy8GRqZcDNYzKRIJcJaskCyDJJAS4QFlcSBLAErLe3hz4TGraWoJ7deivxVaY/OSUJS4TPG0uTNBkimalekdr/W7b/Hp/vmZb6QpP7FWk/w1Eb6GJUai5i/wFOPczlMlQzHBkyNKGTRkpLwZEjS/WkD0mVpIrTGDSRWgrcTLDyKo8s15GzSMmQjEyLTa03Wjx9o3Yqf6jNPo9ctNzozbUqHkwXyUfmZvehxzXT9zBvH6G0lYidsasREQBERAOe6aaO9Na1Kf36bp5qQD54nmXQXSvo6FncnYba5q2VxzFKsNYZ7mD+U9kv6OshHZPCKyG2vL2xbZTuMXFLkGyXXHc2sJTWT0PBOHJv8ATN36Su7j2fSPju1jiY9OYNjXyvf9Zn05yNdb7m4pvYnWXrLBLlmCy9E9OSiavSmmKVtTNWs4VRsA3szfdUcTPPL/AKS3ukqhoWqMlHiqHGV+9Vqcuzd3zKt7Gdf5uIrlsrqV4w25fY7TTnT+0tsrrGvVGzVpYIB5M52D5mcdcdYGkLptS0pGnncKNM1anixBx4ATfaA6sKNMB7pvT1N+opK0h2c2+XdO2tranTXUpolNBuVFCjyEynWs7banHW+74KtFar5nhdjyf/6VpS49au7Ln9fXyf2QTjuxMil1SVffuqQ+FHb64nqDmRkyuXWK/EML2RJWdP1yzzn/APIm/ri/4DfxyCr1S3A207mgx4ZFRD54M9NBl6tILrF0uWn9ke/B0u39zyn/AOE0zabaTV2Ufqavpl/Yz+UzdF9bFxSb0d5QD4OGKj0NUd6n1T5Celhpi6S0NQuF1a9GnUG4Fh6w7mG0ecs/UqVXa5pJ/VckfhpQ3py/PBTQPS62ux9hVBfGTTb1Ko/Cd/eMzdq88q071XOh9NYVGJU6wpu2rUBH6upsye/B7ZXo11lVaL/o2klf1TqmoVIq0zyqL7w7d/fK6nToVY+JaSyvWPqiUbiUHpqrH19D1cPL1aYdvcq6h0ZXRgGVlOVZTxBmQrTRyTTwzN2ZOXlmtKExSXJkD3GEbXRi4yx3AZm20Gv2esd7ln/aYn9009TZT1B7VQhB47CfLJ8J0lrT1VAHAATr+hUcJz+xoruWWTSsROlMIREQBERALXE8f64NClDTvkG2i2rUx+qY7/BseZnsU0/SPRK16L02UMrKysOYIwRPGsrB6nhniOhLgNlc+1tXv5TeW/L/AJmcYLd7O5e1qE5ptmmT79Mn1G8tneDOtsLgPt4zm7yjpbNlSnsZldW1G1Nj6ranHDap1T54nn3R7p8aVKst2z1KqHNIH2mJ2GmTwwcHuz3T0lFzOD6ZdAmqO1xaga7EmpTJC6zcXQ7sniJRZOjl0qy2eMMsra8KcPQ1GjdFXOla3p67FaCnGQMKAP6KkD9fPO6elaM0bSt6YpUUCIOW9j95jxPbOd6E3d1qmhc2/oloqq021PRZwfZxuPPI/OdSDK+o1pufh7KK4S4JW8Elq9SYNLg8hBlwM1DRmIvLSwxKSJIZlQ0pmVE8YLw0uVpGJcJEkShpp+knRShepioNSqBhKqj117D95ew+GJtQZcDJ06s6UlKDw0RlBSWGeVaK01daHuDb3Cl7YnOAcqQdnpqJPzHng7ZvbPpjWu9MUqVpVb9DXYwxhaiBS1R2BGewcsCYnTW30heVzaU7T7BHDU31AA2z2zVbYo27hjdOs6B9CVsULuQ9zUADsPZRd/o0zwzvPHA5To7irQjR8eol4ko4wt+fU1tOFRz0Rb0pnVsZkWdPiZAlPWPZMl3x6oGTs2DiScBfH6Z5TmKNJzkkjYVZqMTYaMp+krZ92mNnxEfw/wCadIBMDRFn6OmAfaO1jzY7SZsJ9DtKCoUlA56rPXLIiImUViIiAIiIAlrLmXRAPLetPoWayC4or9vRyy499PepeO8dvfPPNAaW3eRB3g8jPo66tg6kEb54l1i9CHt6rXtupKE61wijzrKOfMePOYtxQ8SP1LqU9LNpZ3AYAiSVROQ0Hpvdt2bJ1lG6VwNu2czXoNM2cJljJKByJmLSBlGtZr5LBkJ5McPLlaHoSzUI7ZW0TJwZaTItfnKF5HB7kmBlwMgVperSDRJMlzK5lgMqJHBIvBlwl9K1J27hL2pAd88we5LqKzOprMagkymJXAAJdtigbSTw2TxQcmRckiUtjCqMu2wCbHQNhrEVDtUZ1D99jvqd3AdnxTD0bo41WIyCu6qw2hsb6KHiv3jx3DZmdfQohRgcJ1vS+n+GvFnz6GlubjV8qJFErEToDBEREAREQBERAEREATEvrFaikETLjEA8M6bdXdS3drmzUlCS1SkvzemPqvlynP6K00CMZ7DwIM+jLm0Vxhhmea9M+q9apNe3Poq+/WA9Vz/1FG/vG3vmJXto1Flcl9Orp5Oes9LFd/rLz/fN9a6QRxsO3lPPaxr2j+juabUznCtvpv8AC249x29k2FrfqdqnVPZu8pz9xaSi90bCFRPg7k4MiqW/KaGhphxv9Ycxt/3E2VDTKt3+c1sqLRkKZK1Eyw0OyS/pwljXYlLiyxSRGaYjZBqA8JeoWR0ktSLNaZNtTyd0vt7bWPqrn6fObi20fqjL1KdP/wAmnqptkJVEuSD0eqvrbDykNC1ao3qjPMnYB4zPqWyHbhivFqh1V8pEdNID6OkGq1OC0gMDvO5R2mW07ac3hIrlWwjLSzWmNmGcDLMThEHMk7hLbCyNY+oW1G9urgq1UcUp8VTt3nsEyLHQdSsQ1yRqA5Wkv8mDzb77dp2TpqNuFGANk6Sz6ZGn80+exq6tdy2RbZ2i01CqAAAAABiZERN2YoiIgCIiAIiIAiIgCIiAIiIAlrJmXRANNpbo3RrqUemrKwwQygg94M84031RlSXtKjUv7DZel4e8vz7p7BLSsjKKksNHqk1wfO9zou9tz9rbuyj3qX2i/L1h4iQ0dNoTg4yN4Oxh+Yn0LW0ejb1E0+kehNtW/lKNN/iRWPgTtEwqlhTlxsZEbiS5PIaWkV4Mw8c/WZCX3Jh4rO4uOqS0PsoU+CpUX5ZxMU9UlMezWuR3Vs/VZhy6Z2ZarpHLJeHmvzk6XXMr5GdKnVUvGvcn+9A+izModVtuPaDv8dWo3yziQ/Sn3JfFI5QaeRN9TwGBM600tcVP5vbMc++67O/Wf8p29h0KtqW1KNNTzCjPnvm5pWKLuUTIh0umvM8lUrlvg4az6I3Nc611WYj7qEgdxY/kBOt0X0fpUF1UQDjsG88zz75swsumxp0YU1iKMeU3LkoqysRLSAiIgCIiAIiIAiIgCIiAIiIAiIgCIiAIiIAiIgCMREApKxEAREQBERAEREAREQBERAEREAREQD//2Q=="/>
          <p:cNvSpPr>
            <a:spLocks noChangeAspect="1" noChangeArrowheads="1"/>
          </p:cNvSpPr>
          <p:nvPr/>
        </p:nvSpPr>
        <p:spPr bwMode="auto">
          <a:xfrm>
            <a:off x="63500" y="-1031875"/>
            <a:ext cx="2143125" cy="21336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312" name="AutoShape 8" descr="data:image/jpeg;base64,/9j/4AAQSkZJRgABAQAAAQABAAD/2wCEAAkGBhAQEBQQEBIPFBAVFA8UDxAPDw4QDw8PFBUVFBQQFBIXHCYeFxkjGRUWHy8gIygpMSwsFR4xNTAqOCYrLCkBCQoKDgwOGg8PGioiHx0qKS4sMCksLCwpKSwvLSwuLCkvLCwpKSwpLCwpLCwpNS0sNSwsLCwsLCktKSksKSwsLv/AABEIALgBEwMBIgACEQEDEQH/xAAcAAEAAQUBAQAAAAAAAAAAAAAABAECAwUGBwj/xABCEAABAwICBgcEBwYGAwAAAAABAAIDBBEhMQUGEkFRcQcTImGBkaEyQnKxFCNSYsHR8DNTc4KSokNEY7LC8SSj4f/EABsBAQACAwEBAAAAAAAAAAAAAAAEBQECAwYH/8QANREAAgECBAMFCAEDBQAAAAAAAAECAxEEEiExBRNBFFFhcdEiMoGRobHB8OFCkvEVIzM0Yv/aAAwDAQACEQMRAD8A9xREQBERAEREAREQBERAEVCVFnrgDZuLuA3czuWk5xgs0nZGUr7EolYJK1owvc8BifIKKGPf7RNvstwHic1JipANwHcFB7XOppRj8Xt8v8G+VLdlhqnnJtu9xt6BU+sPvAch+alCMK4WW3KrS96dvL9v9TF10RD6l323eGz+Sr1DvtP9PyUu6XWezf8At/N+ozeBD2HjJ58QE6yQfZPmD+KmXVC0LHJqL3aj+Ov3uMy7iMK8D2gW8xh5hSGTA5EK10IKiyUdjdtweLfxH5rDr16Xvxuu9fvoZtF7E9Fr2Vbm4OxHEZ+I/LyUyOZrhcEWUqlXhVV4P1NHFrcyIiLsYCIiAIiIAiIgCIiAIiIAiIgCIiAIiIAiIgCsklDRcqk0wYLkgDiclqHSOmdv2dzePefy3c8oeLxcMNG8tW9l1ZvCDkZpKl0hs24bxyJ/L58lIp6QAY4dyrDEGjvV5eqjO5vmYh3fRdEdNtImQEDJNtYtpUuujxvRGuUy7abaxXS659rZnKZdtNtYrpdY7VIZTLtptrFdLrPapDKZttV21guq7S3jjWjGUvkiBUGSFzDduB9Dz/V1LD1XaBwWk5wqPNB5Zd6MrTctpa0OwODt4/EcQpa1FVTW7Tb9xGYKkUFdtdl2Dh6jiP1h85+Dx3NfKqaTXyfijE4WV1sT0RFaHIIiIAiIgCIiAIiIAiIgCIiAIiIArXvsFctPpis/w25nO25u88zl5ncuVarGjB1J7I2jFydkYKioMr7D2Af6nDfyHzx3BTomhg796h0rQ0d+7uCzBy8PLGSrVXWlu9vBdxMcLLKjP1iqCsIKuus8xs1ymXaWg0rr7o6lkMU9TG2Qe0wCSRzDwdsNOye42Wq6TtbHUNHaJ1qiYmOJwOMbQLySjvAsB3vB3LwK/wAyTckkk5knee9XGBwXPjnm7LpY4zlbQ+qaDSUVRGJYZGSRu9l8bg5p8QpN1889G2trqGsa1zj9Gmc1k7Sey1ziGsmA3EGwJ3tJ4BfQW0ouMoPDTtunsbReYyXS6x7SbShZzexkul1j2lyPSZra6go/qjaomPVwnezC75bfdbl3uaulJSqzUI7sw9Fc2eltfNHUsnVT1MbZB7TAJJHM7nBjTsnnZbbR+k4aiMSwSMkjd7L43BzTxFxv7l8rFxzNyTckkkkk5kk5nvXVdHWtrqCraHOP0aZzWVDSeyC7stm7i0kXP2b8Ba7rcMUad4Ntr6nJT1PofaVC5Y9pUJXn+Yd7GTrOKhVUNjtNwOYPA/is5KsccFyqVXo09VszeMSZo6tD28CMCOB/XzU1c11vVPD92T/h4+GfnxXQwS7QuvY8OxixdHN1Wj8/5ItWnklYyIiKwOQREQBERAEREAREQBERAEREBgq5g1pK5yFxe4yHfl3N3Dy9SVN09UYbA97A/Dv/AAH8yjQiwXluP4n3aC83+P3yJmGhvIkNKygrA0rICvMwdiQ0Zbqt1jBVbrupGljxLpo0iX6QZF7sUDLDdtSOc9x8g3yXA7a6/pZBGlpr5GOmI5dWB8wVxxXvcEksPC3ciBP3mXF18OOC+nNWtIGooqad2LpIIHuJzLixpcfO6+YQV9HdHzSNF0YP7iM+BxHoQqzjdlTi/H8HSjudHdLqy6XXl8xKsX3XiXTXpEur44b9mKBptwfK5znf2tYvarrwPpeBGlZL74qYjlsW+YKuOD2liNeiZxre6chtq1zicPBW3S69cRT6b1S0iaigppnG7nwQl5+/sgO9QVtbrl+jVpGiaS/7onwL3kehC6UlfPcS1GrOK6N/cnx1SLiVjcVUlWEqHKR0SMUrbhZtBVVrxn3bW+A5eViPALG5Q+s6uVrt17Hk6w+eyfAqx4PieTiEntLR/j6mK0M0PI61FjgfdoKyL3pWhERAEREAREQBERAEREAVsjrBXKPWvs0oDm62TamPdYeOZ/DyKzsUFjruJ4kn1w9LKcwr57xSpzMTN+P2LSirQRkCvBVgKuCrkbsuuq3VirdbqRrY8h6bdFltRBVAdmSMxPP+pGS5t+bXn+grzW6+ktadXmV9K+nebE2dE+1zFK32X23jcRvBIXgGl9Vqylk6uaCUG9muYx8kcnfG9os4evEBe04PjIVKKpSftR+q/dCDWg1K5rY4HPcGMF3uc1rGjMvcQ1o8yF9Q6MohBBFA3KKOOMG1rhjQ2/ovMOjDo7lZK2trGFmxjTQPFpNsi3XPafZsCbA43xwsF6sqvjWMjVmqcHdR38/4OtGFldl+0m0rEVBmO9i668f6cdGETU9UB2XxuhcdwfG4yM82vf8A0dy9eutTrRq9HX0r6aTDasY3gXMUrcWSAb7HMbwSN6nYDFLD14ze3Xyf7c0qQzRsfNN1dHG57gxgJe4hrAMSXuNmjzIWy0zqpWUkhimgkvezXsY+SKXgY3gWN+GY3gLvejDo8lbM2trI3RhmNNDILSOk3SvYcWhu4HEnHCwv7TEY2lRpc3Mn3a7kKMHJ2PUdEUAp6eKnGUUUUd+Ow0Nv6KVdUuqXXzyU3J3fUsUrFSVaShKtWhskCVBr2XH65KaSotTiFtB2dze2hutCVW3G0nMgX57/AFWzXOaty5tO5x9e18yV0a+mUZ8ynGfekyokrOwREXU1CIiAIiIAiIgCIiAKBpV9mHkp61mmz2DyKA52E5cgpzCtfGcRyHyU2Ir5riv+RsuIe6jOCrrqwKt7Y7uO5Rgy8FVVgO/cq3QwVVQ7n4Kl1RDFiqrdW3S6Auul1bdLoC66oqXS6AuBP/SoqXS6wLFUJVCVRDIuqEo03yx5YqhQyijlGqDgpDiolS7BbR3NjNoJ1nkcdk+pb/xXVBcnoj9p/KP98i6tmS+jYH/rw8ipq++y5ERTDmEREAREQBERAEREAWt0y27DyWyULSjLsKA5BrsRyHyB/FT4nLWSGxHcSPU/hZZ6h0nUydT+16uTqsbfW7J2Mfisvn2NpZa8o+JbU3eCZxOvnSa6F7qWiLesaS2aos1wY4Zxxg4FwyLjcA4AZkeZVddJO7amkklcfele6Q/3XWz1Y1Mqa2o6kskjaw/+TLLG8dVxFjbakONm+JwuoGmtGvpKmWndfaje5odkS3Nkg5tLT4r1+Do4bDvk07OSV33v97iunKUvaexv+j6nrRWwmmbM2PrGfSCGvbB1N/rBJ7p7N7b72tivdlodTNZPp9HHMT9aOxOL+zM0DaPJwIcPi7lvl5HieJlXre3HK46fr6k2jDLHR7hEVVVnYoq3VEQFUVEQFUVEQBERDIXkXTBBWuqG9mZ1F1bNjq2yOhD8es6wNw2r29rda29euLHPUNja6R7g1jWuc95Ng1jQS5x5AFTcFinhqqqKOb96eJzqwzxtc+YoHOjdtMLmOG9hdG8eIsV3up/SpNC9sVc90sBIHXuxmh+845yN43xG4nJcnrRp81tXLUm4Dz9W05shaLMB77C57yVL0zqTVU1PBUuY50crGOdsMcXU73YtjkAxF2kEHiSMCMfcYinRrwjDEJJy2707dH4FdFyi7x6Hv/WAi4IIIBBBuCDiCDvCh1T1ptQo5maNgZO1zXhrw1rwQ9sW24xBwOI7JGB3WWyqX4gd68LKlkqumneza8y1jK8bmx0QPrPBvqXH8V1bclzOg2Xe494H9IAPqCumC+hYeOWlFeCKibvJlURF3NQiIgCIiAIiIAiIgCw1TLtKzKjhcIDg9IR7Lnjk4fI/8VdSyXCm6wU+y7a3e98JwPln4LUUz9klpzBIXkuNUMtTOupYYWV1Y3DHrznpe1aLmNr4xiwCOpAH+Hf6uU8idk9zm8F6BE9ZJI2va5jwHMcHNe1wu1zXCxaRwIKpsLiJYasqkem/iupIqQU42PDNQtbTo+pu+5p5LNqGi5LQD2ZQN5aSeYLhwXvcUocA5pBaQC1zTdrmkXDgd4IXgGu+qD9HT2G06meSaeQ44ZmFx+231FjxtuujvpD+iWpaon6KT9VJiTTE4kEb4icfunHIkD0PEsFHGU1isPq7a+K9Vtb4dCFRqct5JHs91W6xskDgCCCCAWkEFpacQQRgR3q668iTy5VurbpdYBddLql0uhixW6XVt0uhkuuqXVt0JWRYEryvpd10Fjo6F2OBq3Ddazm0/wAnO8BxC3HSD0ksog6mpiH1hFnOFiylvvdxk4N3ZngfGaCgmq52xRB0k0jjYXuXONy5znHdmS495XpeEcPs+01tEtVf7+S/kh16v9EToOj7Vs19Y1rheCK0lQdxaD2Yub3Ycg47l78XfoYLSapasx6OpmwMs557U8trGWUixPwjIDh3krbPcq/iWM7XWuvdWi9fidqFLJHXdmOV6gh9333NBceQWaplUalYXc3u/sbYn1t6pw+hza0Ym1aWWLOn1dgIaCc8zzOa3qhaMh2WBTV74qQiIgCIiAIiIAiIgCIiAIiIDVaao9ppXFSgtN97bNdy913kLeBXo8rLiy43TtDsO2rXGIcBmWn8d47woWNw3aKTj1Wx1pTySuYIJVLY5aWnk2Tsk3yLTuc05OC2cci8HUg4uzLZO+o0poyGqhdBO0PjcMRkQRk9p91w3FeIa46jz6OftYyUxNo5wMr5MlHuP9Du4D3ZrlWSNr2ljw1zHAhzXAOa5pzaQcCO5SsDj6mElprF7r8ruZyq0VU8zw7U/pEqKC0ZHW037lzrOj4mJ3u/CcD3HFex6v61Utc3ap5AXAXfE7szR/FGcfEXHeuF1n6IGuJk0e4MOZppSer5RyZt+F1x3heb11DU0UoEzJoJQbsJ2mO+KOQYHm0q8qYbB8S9ulLLP6/FflfUiKVSjpLY+mbpdeG6G6Xa+CzZerqGD98C2W38Vuf8wK6+g6aqJ9uuhqYjv2Qydg8QQ638qpq3B8VTekcy8PTckRxEH4Hol0uuUh6T9FO/zQb/ABIahnzYr39Jeih/m4z3NjncfIMULsWIvbly/tfodOZDvR1F1S64Wt6YtHM/Z/SZT9yHYbyvIWn0XLaW6aqh4IpoYoRufIevk5gWDAeYd4qVS4Tiqn9FvPT+TR14Lqet1+kYoIzLNIyOMZvkcGt5Die4YryrXDpedIHQ6P2mMNw6pcNmVw39U33B949rgG5rgdIaVqayUOmklmlJswOLnuufdYwZcmhdbq30R1U9n1ZNPFnskB1S4cAzJnN2P3Srqlw3DYJczFSTfd0+W7/dCNKrOrpBHIaI0NPWTCGBjpJHXJxwaN73vPsjvPqc/dNStSYdGxmxElS8DrprWwz6uMH2WA+JIudwG00JoKnoouqpowxuBcfafI77T3nFx+W4BTXOVZxDik8V7ENIfV+foSKOHUNXuVc5YJXqr3qFUz2CqoxuSTDUOLiGDMm3LvW10HTbb9oeyLBnwjf44nxWopoi42954/pi/N3y5rttD0Ww0L2XCcLy4cyW7K3EVMzsuhsY22FlciK7IoREQBERAEREAREQBERAEREAUDSVEHtKnqhCA84rqMxu2TgLnYccmuPung0+hx4q+nmORuDkQcwRmF1emdEh4OC5CaMxu2H5ZNedw3Ncd1tzt2RwxFDxLh3M/wB2nv1X5JdCtl9lmxjkWZrlAYSM/wArHgRuUlj15KcGnqWKdySCrKqmjmYY5WMkYc2SMa9h/lOCo1yvBWmqd0LX3ON0r0R6OmuYhLTu/wBF+1Hf+G+/kCFzNZ0Izj9jVQP4CaOSI+bdv5L1kFVurClxTFU1ZTv56/fU4yw9N9DxCbog0m09kUzhxbUAf7gFa3ok0qc2QDvNTHb0uvcrpdSv9dxXdH5P1OfZYeJ45S9Cta4/WT0rB90zSu8tlo9V0GjehWlZjUTzzH7LA2BnjbacfML0K6XXCpxfFz0zW8lb+TdYemuhA0Tq/SUYtTQRRcXMbeR3OQ3cfNTyVQq0lVspSm7yd34ndJLYqSsb3qjnLBI/z3Io3BbPMoLsTdwuL2Yz944bj90b/Lesszg2xdiT7LQcXEcDw4u3brnLZ6G0S57tt+eFgBZrWjJrRuH6zJXoeHcOdRqc9vuRK9e2kSXoHRZ9t2LjiSd5XTtbYWVlPAGiyyr1aVtEVwREWQEREAREQBERAEREAREQBERAEREBQi602ldDteDgt0qEIDzuWGSnNiC6PcBbaYOAvgW/dPgQpED2vF2EcN+zfhji09x/+rrq3RjXjJcrX6vOY7bjJa7iN44EZEdxVXi+Gwr+1HR/R+n7ozvTrOGhfskZq8KDFpZ8fZmYbfaYC5vizMeF+S2VNUQyi7CO/ZN7cxmPGy8zXwE6T9rTz2+e35J0aylsW3KuBUltJfIgp9BdwUZ4Sp3G/MRGul1I+iHgfJPoh4Fadmn3G2dEclUupQoncCq/Qjvt4lbLC1H0McyJCKsKmujYMzfjb8TuWsqNNxtwj7TuEdnHxf7I9eS7U8HKbyrV+Gv+PiauqkZXRHfhwFiXHkFAmrBfYiAc7ec2j4nD2vhGHE7lcylnqD2uyw5sbftDg52buWA7l0OitX2sAwXocJwmMPaqfL1fp8yHUxDeiNfojQRJ25LucbXJt4DuA4DJdXTUwYLBXxQhowWRXiSSsiIERFkBERAEREAREQBERAEREAREQBERAEREAREQBY5IQ7MIiA1tZoRr9y0FbqpjdtwdxFwRyIREBENPVxey8uG4SND/AO72vVXs03VM9qJp+F72+hDkRRJYOhLXKl5afaxvzJLqZW61PGcMvg6N3zsqnWx37mf/ANX5oi07BS8f7n6mebL9RjdrJM72YXc3SAegb+KwmprJMgxg7muefN5I9ERZWBoJ+7fzbf3bMc2XeXs1ell/ave/ucTsjk3ILdUOrTW7kRS4xUVaKsvA0bubqnoWt3KSAiLYFUREAREQBERAEREAREQBERAf/9k="/>
          <p:cNvSpPr>
            <a:spLocks noChangeAspect="1" noChangeArrowheads="1"/>
          </p:cNvSpPr>
          <p:nvPr/>
        </p:nvSpPr>
        <p:spPr bwMode="auto">
          <a:xfrm>
            <a:off x="63500" y="-849313"/>
            <a:ext cx="2619375" cy="17526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5" name="Up Arrow 244"/>
          <p:cNvSpPr/>
          <p:nvPr/>
        </p:nvSpPr>
        <p:spPr>
          <a:xfrm>
            <a:off x="285720" y="1643050"/>
            <a:ext cx="214314" cy="357190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46" name="Up Arrow 245"/>
          <p:cNvSpPr/>
          <p:nvPr/>
        </p:nvSpPr>
        <p:spPr>
          <a:xfrm>
            <a:off x="285720" y="5715016"/>
            <a:ext cx="214314" cy="357190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47" name="Up Arrow 246"/>
          <p:cNvSpPr/>
          <p:nvPr/>
        </p:nvSpPr>
        <p:spPr>
          <a:xfrm>
            <a:off x="285720" y="4357694"/>
            <a:ext cx="214314" cy="357190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48" name="Up Arrow 247"/>
          <p:cNvSpPr/>
          <p:nvPr/>
        </p:nvSpPr>
        <p:spPr>
          <a:xfrm>
            <a:off x="285720" y="3429000"/>
            <a:ext cx="214314" cy="357190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49" name="Up Arrow 248"/>
          <p:cNvSpPr/>
          <p:nvPr/>
        </p:nvSpPr>
        <p:spPr>
          <a:xfrm>
            <a:off x="285720" y="3857628"/>
            <a:ext cx="214314" cy="357190"/>
          </a:xfrm>
          <a:prstGeom prst="up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FF00"/>
              </a:solidFill>
            </a:endParaRPr>
          </a:p>
        </p:txBody>
      </p:sp>
      <p:sp>
        <p:nvSpPr>
          <p:cNvPr id="251" name="Down Arrow 250"/>
          <p:cNvSpPr/>
          <p:nvPr/>
        </p:nvSpPr>
        <p:spPr>
          <a:xfrm>
            <a:off x="285720" y="2071678"/>
            <a:ext cx="214314" cy="3571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Down Arrow 251"/>
          <p:cNvSpPr/>
          <p:nvPr/>
        </p:nvSpPr>
        <p:spPr>
          <a:xfrm>
            <a:off x="285720" y="2571744"/>
            <a:ext cx="214314" cy="3571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Down Arrow 252"/>
          <p:cNvSpPr/>
          <p:nvPr/>
        </p:nvSpPr>
        <p:spPr>
          <a:xfrm>
            <a:off x="285720" y="3000372"/>
            <a:ext cx="214314" cy="3571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Down Arrow 253"/>
          <p:cNvSpPr/>
          <p:nvPr/>
        </p:nvSpPr>
        <p:spPr>
          <a:xfrm>
            <a:off x="285720" y="4786322"/>
            <a:ext cx="214314" cy="3571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Down Arrow 254"/>
          <p:cNvSpPr/>
          <p:nvPr/>
        </p:nvSpPr>
        <p:spPr>
          <a:xfrm>
            <a:off x="285720" y="5214950"/>
            <a:ext cx="214314" cy="35719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" grpId="0" animBg="1"/>
      <p:bldP spid="246" grpId="0" animBg="1"/>
      <p:bldP spid="247" grpId="0" animBg="1"/>
      <p:bldP spid="248" grpId="0" animBg="1"/>
      <p:bldP spid="249" grpId="0" animBg="1"/>
      <p:bldP spid="251" grpId="0" animBg="1"/>
      <p:bldP spid="252" grpId="0" animBg="1"/>
      <p:bldP spid="253" grpId="0" animBg="1"/>
      <p:bldP spid="254" grpId="0" animBg="1"/>
      <p:bldP spid="25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How Asia’s Major Destinations Compare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85918" y="1285860"/>
            <a:ext cx="5357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Numbers of International Conventions</a:t>
            </a:r>
            <a:endParaRPr lang="en-US" dirty="0"/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1341438" y="6429375"/>
            <a:ext cx="4568825" cy="27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r>
              <a:rPr lang="en-US" sz="1200" i="1" dirty="0">
                <a:latin typeface="Calibri" pitchFamily="34" charset="0"/>
              </a:rPr>
              <a:t>Source: ICCA 2011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86512" y="442913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GAP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6322231" y="4179099"/>
            <a:ext cx="500066" cy="158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394463" y="4892685"/>
            <a:ext cx="357190" cy="158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Singapore Case Study</a:t>
            </a:r>
          </a:p>
        </p:txBody>
      </p:sp>
      <p:pic>
        <p:nvPicPr>
          <p:cNvPr id="45061" name="Picture 2" descr="http://3.bp.blogspot.com/_-5pJcTE39Ow/S5Fce_yYs9I/AAAAAAAAA8E/ZU6hdB0yN6s/s640/ys_logo_f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4134" y="3000372"/>
            <a:ext cx="3179817" cy="225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</p:spPr>
      </p:pic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en-US" dirty="0" smtClean="0"/>
              <a:t>Singapore’s Key Strategies:</a:t>
            </a:r>
          </a:p>
          <a:p>
            <a:r>
              <a:rPr lang="en-US" sz="2400" dirty="0" smtClean="0"/>
              <a:t>Reinvention</a:t>
            </a:r>
          </a:p>
          <a:p>
            <a:r>
              <a:rPr lang="en-US" sz="2400" dirty="0" smtClean="0"/>
              <a:t>Strengthening its association connections</a:t>
            </a:r>
          </a:p>
          <a:p>
            <a:r>
              <a:rPr lang="en-US" sz="2400" dirty="0" smtClean="0"/>
              <a:t>Establishing headquarters</a:t>
            </a:r>
          </a:p>
          <a:p>
            <a:r>
              <a:rPr lang="en-US" sz="2400" dirty="0" smtClean="0"/>
              <a:t>Industry training</a:t>
            </a:r>
          </a:p>
          <a:p>
            <a:r>
              <a:rPr lang="en-US" sz="2400" dirty="0" smtClean="0"/>
              <a:t>Well funded bidding office</a:t>
            </a:r>
          </a:p>
          <a:p>
            <a:r>
              <a:rPr lang="en-US" sz="2400" dirty="0" smtClean="0"/>
              <a:t>Ambassador program</a:t>
            </a:r>
          </a:p>
          <a:p>
            <a:r>
              <a:rPr lang="en-US" sz="2400" dirty="0" smtClean="0"/>
              <a:t>Subvention</a:t>
            </a:r>
          </a:p>
          <a:p>
            <a:r>
              <a:rPr lang="en-US" sz="2400" dirty="0" smtClean="0"/>
              <a:t>Comprehensive destination management</a:t>
            </a:r>
          </a:p>
          <a:p>
            <a:r>
              <a:rPr lang="en-US" sz="2400" dirty="0" smtClean="0"/>
              <a:t>Strong Convention branding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How Macau Compares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r>
              <a:rPr lang="en-US" dirty="0" smtClean="0"/>
              <a:t>Key Success Strategies: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Reinvention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Strengthening its association connections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Establishing headquarters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Industry training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Well funded bidding office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Ambassador program</a:t>
            </a:r>
          </a:p>
          <a:p>
            <a:pPr>
              <a:buFont typeface="Wingdings" pitchFamily="2" charset="2"/>
              <a:buChar char="ü"/>
            </a:pPr>
            <a:r>
              <a:rPr lang="en-US" sz="2400" dirty="0" smtClean="0"/>
              <a:t>Subvention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Comprehensive destination management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Strong Convention branding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pxnFlokO0SsvlJasBZXy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_mUHL_fvU6Kby8lhuFggQ"/>
</p:tagLst>
</file>

<file path=ppt/theme/theme1.xml><?xml version="1.0" encoding="utf-8"?>
<a:theme xmlns:a="http://schemas.openxmlformats.org/drawingml/2006/main" name="GE pp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GE 2nd pag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 ppt Template</Template>
  <TotalTime>835</TotalTime>
  <Words>533</Words>
  <Application>Microsoft Office PowerPoint</Application>
  <PresentationFormat>如螢幕大小 (4:3)</PresentationFormat>
  <Paragraphs>246</Paragraphs>
  <Slides>11</Slides>
  <Notes>5</Notes>
  <HiddenSlides>0</HiddenSlides>
  <MMClips>0</MMClips>
  <ScaleCrop>false</ScaleCrop>
  <HeadingPairs>
    <vt:vector size="6" baseType="variant">
      <vt:variant>
        <vt:lpstr>佈景主題</vt:lpstr>
      </vt:variant>
      <vt:variant>
        <vt:i4>3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5" baseType="lpstr">
      <vt:lpstr>GE ppt Template</vt:lpstr>
      <vt:lpstr>GE 2nd page</vt:lpstr>
      <vt:lpstr>Custom Design</vt:lpstr>
      <vt:lpstr>Microsoft Office Excel 97-2003 工作表</vt:lpstr>
      <vt:lpstr>Macau and the Asian MICE Industry</vt:lpstr>
      <vt:lpstr>The Asian Century for Conventions</vt:lpstr>
      <vt:lpstr>投影片 3</vt:lpstr>
      <vt:lpstr>China has grown in market share of international conventions coming to Asia</vt:lpstr>
      <vt:lpstr>Why Macau?</vt:lpstr>
      <vt:lpstr>投影片 6</vt:lpstr>
      <vt:lpstr>How Asia’s Major Destinations Compare</vt:lpstr>
      <vt:lpstr>Singapore Case Study</vt:lpstr>
      <vt:lpstr>How Macau Compares</vt:lpstr>
      <vt:lpstr>A Successful Convention City Needs……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vaio</dc:creator>
  <cp:lastModifiedBy>linux</cp:lastModifiedBy>
  <cp:revision>43</cp:revision>
  <dcterms:created xsi:type="dcterms:W3CDTF">2011-06-02T06:01:58Z</dcterms:created>
  <dcterms:modified xsi:type="dcterms:W3CDTF">2012-01-14T09:30:40Z</dcterms:modified>
</cp:coreProperties>
</file>